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815" r:id="rId4"/>
    <p:sldId id="829" r:id="rId5"/>
    <p:sldId id="830" r:id="rId6"/>
    <p:sldId id="831" r:id="rId7"/>
    <p:sldId id="838" r:id="rId8"/>
    <p:sldId id="835" r:id="rId9"/>
    <p:sldId id="832" r:id="rId10"/>
    <p:sldId id="833" r:id="rId11"/>
    <p:sldId id="837" r:id="rId12"/>
    <p:sldId id="826"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815"/>
            <p14:sldId id="829"/>
            <p14:sldId id="830"/>
            <p14:sldId id="831"/>
            <p14:sldId id="838"/>
            <p14:sldId id="835"/>
            <p14:sldId id="832"/>
            <p14:sldId id="833"/>
            <p14:sldId id="837"/>
            <p14:sldId id="826"/>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uglas Harder" initials="DH" lastIdx="1" clrIdx="0">
    <p:extLst>
      <p:ext uri="{19B8F6BF-5375-455C-9EA6-DF929625EA0E}">
        <p15:presenceInfo xmlns:p15="http://schemas.microsoft.com/office/powerpoint/2012/main" userId="2b8d8b750cb213a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20" autoAdjust="0"/>
    <p:restoredTop sz="96447" autoAdjust="0"/>
  </p:normalViewPr>
  <p:slideViewPr>
    <p:cSldViewPr snapToGrid="0">
      <p:cViewPr varScale="1">
        <p:scale>
          <a:sx n="110" d="100"/>
          <a:sy n="110" d="100"/>
        </p:scale>
        <p:origin x="846" y="96"/>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2021-07-27</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equations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The equations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The equations of a line</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The equations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The equations of a line</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The equations of a line</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The equations of a line</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23.wmf"/><Relationship Id="rId3" Type="http://schemas.openxmlformats.org/officeDocument/2006/relationships/audio" Target="../media/media10.m4a"/><Relationship Id="rId7" Type="http://schemas.openxmlformats.org/officeDocument/2006/relationships/oleObject" Target="../embeddings/oleObject15.bin"/><Relationship Id="rId2" Type="http://schemas.microsoft.com/office/2007/relationships/media" Target="../media/media10.m4a"/><Relationship Id="rId1" Type="http://schemas.openxmlformats.org/officeDocument/2006/relationships/tags" Target="../tags/tag8.xml"/><Relationship Id="rId6" Type="http://schemas.openxmlformats.org/officeDocument/2006/relationships/image" Target="../media/image22.wmf"/><Relationship Id="rId5" Type="http://schemas.openxmlformats.org/officeDocument/2006/relationships/oleObject" Target="../embeddings/oleObject14.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image" Target="../media/image8.png"/><Relationship Id="rId3" Type="http://schemas.openxmlformats.org/officeDocument/2006/relationships/audio" Target="../media/media11.m4a"/><Relationship Id="rId7" Type="http://schemas.openxmlformats.org/officeDocument/2006/relationships/oleObject" Target="../embeddings/oleObject17.bin"/><Relationship Id="rId12" Type="http://schemas.openxmlformats.org/officeDocument/2006/relationships/image" Target="../media/image27.wmf"/><Relationship Id="rId2" Type="http://schemas.microsoft.com/office/2007/relationships/media" Target="../media/media11.m4a"/><Relationship Id="rId1" Type="http://schemas.openxmlformats.org/officeDocument/2006/relationships/tags" Target="../tags/tag9.xml"/><Relationship Id="rId6" Type="http://schemas.openxmlformats.org/officeDocument/2006/relationships/image" Target="../media/image24.wmf"/><Relationship Id="rId11" Type="http://schemas.openxmlformats.org/officeDocument/2006/relationships/oleObject" Target="../embeddings/oleObject19.bin"/><Relationship Id="rId5" Type="http://schemas.openxmlformats.org/officeDocument/2006/relationships/oleObject" Target="../embeddings/oleObject16.bin"/><Relationship Id="rId10" Type="http://schemas.openxmlformats.org/officeDocument/2006/relationships/image" Target="../media/image26.wmf"/><Relationship Id="rId4" Type="http://schemas.openxmlformats.org/officeDocument/2006/relationships/slideLayout" Target="../slideLayouts/slideLayout2.xml"/><Relationship Id="rId9" Type="http://schemas.openxmlformats.org/officeDocument/2006/relationships/oleObject" Target="../embeddings/oleObject18.bin"/></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8.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wmf"/><Relationship Id="rId3" Type="http://schemas.openxmlformats.org/officeDocument/2006/relationships/audio" Target="../media/media5.m4a"/><Relationship Id="rId7" Type="http://schemas.openxmlformats.org/officeDocument/2006/relationships/oleObject" Target="../embeddings/oleObject3.bin"/><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image" Target="../media/image10.wmf"/><Relationship Id="rId11" Type="http://schemas.openxmlformats.org/officeDocument/2006/relationships/image" Target="../media/image8.png"/><Relationship Id="rId5" Type="http://schemas.openxmlformats.org/officeDocument/2006/relationships/oleObject" Target="../embeddings/oleObject2.bin"/><Relationship Id="rId10" Type="http://schemas.openxmlformats.org/officeDocument/2006/relationships/image" Target="../media/image12.wmf"/><Relationship Id="rId4" Type="http://schemas.openxmlformats.org/officeDocument/2006/relationships/slideLayout" Target="../slideLayouts/slideLayout2.xml"/><Relationship Id="rId9"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8.png"/><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image" Target="../media/image10.wmf"/><Relationship Id="rId5" Type="http://schemas.openxmlformats.org/officeDocument/2006/relationships/oleObject" Target="../embeddings/oleObject5.bin"/><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audio" Target="../media/media7.m4a"/><Relationship Id="rId7" Type="http://schemas.openxmlformats.org/officeDocument/2006/relationships/image" Target="../media/image14.wmf"/><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oleObject" Target="../embeddings/oleObject6.bin"/><Relationship Id="rId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image" Target="../media/image15.wmf"/></Relationships>
</file>

<file path=ppt/slides/_rels/slide8.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audio" Target="../media/media8.m4a"/><Relationship Id="rId7" Type="http://schemas.openxmlformats.org/officeDocument/2006/relationships/oleObject" Target="../embeddings/oleObject9.bin"/><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16.wmf"/><Relationship Id="rId5" Type="http://schemas.openxmlformats.org/officeDocument/2006/relationships/oleObject" Target="../embeddings/oleObject8.bin"/><Relationship Id="rId4" Type="http://schemas.openxmlformats.org/officeDocument/2006/relationships/slideLayout" Target="../slideLayouts/slideLayout2.xml"/><Relationship Id="rId9"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image" Target="../media/image8.png"/><Relationship Id="rId3" Type="http://schemas.openxmlformats.org/officeDocument/2006/relationships/audio" Target="../media/media9.m4a"/><Relationship Id="rId7" Type="http://schemas.openxmlformats.org/officeDocument/2006/relationships/oleObject" Target="../embeddings/oleObject11.bin"/><Relationship Id="rId12" Type="http://schemas.openxmlformats.org/officeDocument/2006/relationships/image" Target="../media/image21.wmf"/><Relationship Id="rId2" Type="http://schemas.microsoft.com/office/2007/relationships/media" Target="../media/media9.m4a"/><Relationship Id="rId1" Type="http://schemas.openxmlformats.org/officeDocument/2006/relationships/tags" Target="../tags/tag7.xml"/><Relationship Id="rId6" Type="http://schemas.openxmlformats.org/officeDocument/2006/relationships/image" Target="../media/image18.wmf"/><Relationship Id="rId11" Type="http://schemas.openxmlformats.org/officeDocument/2006/relationships/oleObject" Target="../embeddings/oleObject13.bin"/><Relationship Id="rId5" Type="http://schemas.openxmlformats.org/officeDocument/2006/relationships/oleObject" Target="../embeddings/oleObject10.bin"/><Relationship Id="rId10" Type="http://schemas.openxmlformats.org/officeDocument/2006/relationships/image" Target="../media/image20.wmf"/><Relationship Id="rId4" Type="http://schemas.openxmlformats.org/officeDocument/2006/relationships/slideLayout" Target="../slideLayouts/slideLayout2.xml"/><Relationship Id="rId9"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7.6 The equations of a line</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4E901AE6-1B29-4EE0-B271-8125CA3703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6930"/>
    </mc:Choice>
    <mc:Fallback>
      <p:transition spd="slow" advTm="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line</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There is a fascinating construct called the </a:t>
            </a:r>
            <a:r>
              <a:rPr lang="en-US" i="1" dirty="0"/>
              <a:t>Moore-Penrose pseudoinverse</a:t>
            </a:r>
            <a:endParaRPr lang="en-US" dirty="0"/>
          </a:p>
          <a:p>
            <a:endParaRPr lang="en-US" i="1" dirty="0"/>
          </a:p>
          <a:p>
            <a:endParaRPr lang="en-US" i="1" dirty="0"/>
          </a:p>
          <a:p>
            <a:endParaRPr lang="en-US" i="1" dirty="0"/>
          </a:p>
          <a:p>
            <a:endParaRPr lang="en-US" i="1" dirty="0"/>
          </a:p>
          <a:p>
            <a:endParaRPr lang="en-US" i="1" dirty="0"/>
          </a:p>
          <a:p>
            <a:endParaRPr lang="en-US" i="1" dirty="0"/>
          </a:p>
          <a:p>
            <a:pPr lvl="1"/>
            <a:r>
              <a:rPr lang="en-US" dirty="0"/>
              <a:t>It turns out that </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sp>
        <p:nvSpPr>
          <p:cNvPr id="5" name="Rectangle 2">
            <a:extLst>
              <a:ext uri="{FF2B5EF4-FFF2-40B4-BE49-F238E27FC236}">
                <a16:creationId xmlns:a16="http://schemas.microsoft.com/office/drawing/2014/main" id="{A92A7F72-2BE0-4A0E-9795-AED1725B5C99}"/>
              </a:ext>
            </a:extLst>
          </p:cNvPr>
          <p:cNvSpPr>
            <a:spLocks noChangeArrowheads="1"/>
          </p:cNvSpPr>
          <p:nvPr/>
        </p:nvSpPr>
        <p:spPr bwMode="auto">
          <a:xfrm>
            <a:off x="1619794" y="362276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aphicFrame>
        <p:nvGraphicFramePr>
          <p:cNvPr id="12" name="Object 11">
            <a:extLst>
              <a:ext uri="{FF2B5EF4-FFF2-40B4-BE49-F238E27FC236}">
                <a16:creationId xmlns:a16="http://schemas.microsoft.com/office/drawing/2014/main" id="{82EBE99F-D680-4F05-AF8C-D4948F05431A}"/>
              </a:ext>
            </a:extLst>
          </p:cNvPr>
          <p:cNvGraphicFramePr>
            <a:graphicFrameLocks noChangeAspect="1"/>
          </p:cNvGraphicFramePr>
          <p:nvPr>
            <p:extLst>
              <p:ext uri="{D42A27DB-BD31-4B8C-83A1-F6EECF244321}">
                <p14:modId xmlns:p14="http://schemas.microsoft.com/office/powerpoint/2010/main" val="2983994347"/>
              </p:ext>
            </p:extLst>
          </p:nvPr>
        </p:nvGraphicFramePr>
        <p:xfrm>
          <a:off x="1402952" y="2525554"/>
          <a:ext cx="6657404" cy="1880901"/>
        </p:xfrm>
        <a:graphic>
          <a:graphicData uri="http://schemas.openxmlformats.org/presentationml/2006/ole">
            <mc:AlternateContent xmlns:mc="http://schemas.openxmlformats.org/markup-compatibility/2006">
              <mc:Choice xmlns:v="urn:schemas-microsoft-com:vml" Requires="v">
                <p:oleObj name="Equation" r:id="rId5" imgW="3416040" imgH="965160" progId="Equation.DSMT4">
                  <p:embed/>
                </p:oleObj>
              </mc:Choice>
              <mc:Fallback>
                <p:oleObj name="Equation" r:id="rId5" imgW="3416040" imgH="965160" progId="Equation.DSMT4">
                  <p:embed/>
                  <p:pic>
                    <p:nvPicPr>
                      <p:cNvPr id="0" name=""/>
                      <p:cNvPicPr/>
                      <p:nvPr/>
                    </p:nvPicPr>
                    <p:blipFill>
                      <a:blip r:embed="rId6"/>
                      <a:stretch>
                        <a:fillRect/>
                      </a:stretch>
                    </p:blipFill>
                    <p:spPr>
                      <a:xfrm>
                        <a:off x="1402952" y="2525554"/>
                        <a:ext cx="6657404" cy="1880901"/>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B76D0857-FEE8-40EA-B4E9-1507615E676B}"/>
              </a:ext>
            </a:extLst>
          </p:cNvPr>
          <p:cNvGraphicFramePr>
            <a:graphicFrameLocks noChangeAspect="1"/>
          </p:cNvGraphicFramePr>
          <p:nvPr>
            <p:extLst>
              <p:ext uri="{D42A27DB-BD31-4B8C-83A1-F6EECF244321}">
                <p14:modId xmlns:p14="http://schemas.microsoft.com/office/powerpoint/2010/main" val="122956950"/>
              </p:ext>
            </p:extLst>
          </p:nvPr>
        </p:nvGraphicFramePr>
        <p:xfrm>
          <a:off x="3151868" y="4558471"/>
          <a:ext cx="1860550" cy="860425"/>
        </p:xfrm>
        <a:graphic>
          <a:graphicData uri="http://schemas.openxmlformats.org/presentationml/2006/ole">
            <mc:AlternateContent xmlns:mc="http://schemas.openxmlformats.org/markup-compatibility/2006">
              <mc:Choice xmlns:v="urn:schemas-microsoft-com:vml" Requires="v">
                <p:oleObj name="Equation" r:id="rId7" imgW="850680" imgH="393480" progId="Equation.DSMT4">
                  <p:embed/>
                </p:oleObj>
              </mc:Choice>
              <mc:Fallback>
                <p:oleObj name="Equation" r:id="rId7" imgW="850680" imgH="393480" progId="Equation.DSMT4">
                  <p:embed/>
                  <p:pic>
                    <p:nvPicPr>
                      <p:cNvPr id="11" name="Object 10">
                        <a:extLst>
                          <a:ext uri="{FF2B5EF4-FFF2-40B4-BE49-F238E27FC236}">
                            <a16:creationId xmlns:a16="http://schemas.microsoft.com/office/drawing/2014/main" id="{4FA5B2E2-E7DE-45A8-864C-40BDA5B75041}"/>
                          </a:ext>
                        </a:extLst>
                      </p:cNvPr>
                      <p:cNvPicPr/>
                      <p:nvPr/>
                    </p:nvPicPr>
                    <p:blipFill>
                      <a:blip r:embed="rId8"/>
                      <a:stretch>
                        <a:fillRect/>
                      </a:stretch>
                    </p:blipFill>
                    <p:spPr>
                      <a:xfrm>
                        <a:off x="3151868" y="4558471"/>
                        <a:ext cx="1860550" cy="860425"/>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F3ED5414-5E2E-46D3-AFBF-04771EF58E33}"/>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54726264"/>
      </p:ext>
    </p:extLst>
  </p:cSld>
  <p:clrMapOvr>
    <a:masterClrMapping/>
  </p:clrMapOvr>
  <mc:AlternateContent xmlns:mc="http://schemas.openxmlformats.org/markup-compatibility/2006">
    <mc:Choice xmlns:p14="http://schemas.microsoft.com/office/powerpoint/2010/main" Requires="p14">
      <p:transition spd="slow" p14:dur="2000" advTm="89393"/>
    </mc:Choice>
    <mc:Fallback>
      <p:transition spd="slow" advTm="89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line</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For the example we just saw:</a:t>
            </a:r>
          </a:p>
          <a:p>
            <a:pPr lvl="1"/>
            <a:endParaRPr lang="en-US" dirty="0"/>
          </a:p>
          <a:p>
            <a:pPr lvl="1"/>
            <a:r>
              <a:rPr lang="en-US" dirty="0"/>
              <a:t>First, let                          and</a:t>
            </a:r>
          </a:p>
          <a:p>
            <a:pPr lvl="1"/>
            <a:endParaRPr lang="en-US" dirty="0"/>
          </a:p>
          <a:p>
            <a:pPr lvl="1"/>
            <a:endParaRPr lang="en-US" dirty="0"/>
          </a:p>
          <a:p>
            <a:pPr lvl="1"/>
            <a:r>
              <a:rPr lang="en-US" dirty="0"/>
              <a:t>We now assign</a:t>
            </a:r>
          </a:p>
          <a:p>
            <a:pPr lvl="1"/>
            <a:endParaRPr lang="en-US" dirty="0"/>
          </a:p>
          <a:p>
            <a:pPr lvl="1"/>
            <a:endParaRPr lang="en-US" dirty="0"/>
          </a:p>
          <a:p>
            <a:pPr lvl="1"/>
            <a:r>
              <a:rPr lang="en-US" dirty="0"/>
              <a:t>Finally, </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8" name="Object 7">
            <a:extLst>
              <a:ext uri="{FF2B5EF4-FFF2-40B4-BE49-F238E27FC236}">
                <a16:creationId xmlns:a16="http://schemas.microsoft.com/office/drawing/2014/main" id="{35637865-D554-46BF-A1D3-C715C243447A}"/>
              </a:ext>
            </a:extLst>
          </p:cNvPr>
          <p:cNvGraphicFramePr>
            <a:graphicFrameLocks noChangeAspect="1"/>
          </p:cNvGraphicFramePr>
          <p:nvPr>
            <p:extLst>
              <p:ext uri="{D42A27DB-BD31-4B8C-83A1-F6EECF244321}">
                <p14:modId xmlns:p14="http://schemas.microsoft.com/office/powerpoint/2010/main" val="667298523"/>
              </p:ext>
            </p:extLst>
          </p:nvPr>
        </p:nvGraphicFramePr>
        <p:xfrm>
          <a:off x="2261149" y="2036718"/>
          <a:ext cx="1390650" cy="1189038"/>
        </p:xfrm>
        <a:graphic>
          <a:graphicData uri="http://schemas.openxmlformats.org/presentationml/2006/ole">
            <mc:AlternateContent xmlns:mc="http://schemas.openxmlformats.org/markup-compatibility/2006">
              <mc:Choice xmlns:v="urn:schemas-microsoft-com:vml" Requires="v">
                <p:oleObj name="Equation" r:id="rId5" imgW="698400" imgH="596880" progId="Equation.DSMT4">
                  <p:embed/>
                </p:oleObj>
              </mc:Choice>
              <mc:Fallback>
                <p:oleObj name="Equation" r:id="rId5" imgW="698400" imgH="596880" progId="Equation.DSMT4">
                  <p:embed/>
                  <p:pic>
                    <p:nvPicPr>
                      <p:cNvPr id="8" name="Object 7">
                        <a:extLst>
                          <a:ext uri="{FF2B5EF4-FFF2-40B4-BE49-F238E27FC236}">
                            <a16:creationId xmlns:a16="http://schemas.microsoft.com/office/drawing/2014/main" id="{35637865-D554-46BF-A1D3-C715C243447A}"/>
                          </a:ext>
                        </a:extLst>
                      </p:cNvPr>
                      <p:cNvPicPr/>
                      <p:nvPr/>
                    </p:nvPicPr>
                    <p:blipFill>
                      <a:blip r:embed="rId6"/>
                      <a:stretch>
                        <a:fillRect/>
                      </a:stretch>
                    </p:blipFill>
                    <p:spPr>
                      <a:xfrm>
                        <a:off x="2261149" y="2036718"/>
                        <a:ext cx="1390650" cy="11890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9F49937-4F55-41AE-BF79-03824982CF6D}"/>
              </a:ext>
            </a:extLst>
          </p:cNvPr>
          <p:cNvGraphicFramePr>
            <a:graphicFrameLocks noChangeAspect="1"/>
          </p:cNvGraphicFramePr>
          <p:nvPr>
            <p:extLst>
              <p:ext uri="{D42A27DB-BD31-4B8C-83A1-F6EECF244321}">
                <p14:modId xmlns:p14="http://schemas.microsoft.com/office/powerpoint/2010/main" val="2412036769"/>
              </p:ext>
            </p:extLst>
          </p:nvPr>
        </p:nvGraphicFramePr>
        <p:xfrm>
          <a:off x="4228467" y="2019300"/>
          <a:ext cx="1289050" cy="1189038"/>
        </p:xfrm>
        <a:graphic>
          <a:graphicData uri="http://schemas.openxmlformats.org/presentationml/2006/ole">
            <mc:AlternateContent xmlns:mc="http://schemas.openxmlformats.org/markup-compatibility/2006">
              <mc:Choice xmlns:v="urn:schemas-microsoft-com:vml" Requires="v">
                <p:oleObj name="Equation" r:id="rId7" imgW="647640" imgH="596880" progId="Equation.DSMT4">
                  <p:embed/>
                </p:oleObj>
              </mc:Choice>
              <mc:Fallback>
                <p:oleObj name="Equation" r:id="rId7" imgW="647640" imgH="596880" progId="Equation.DSMT4">
                  <p:embed/>
                  <p:pic>
                    <p:nvPicPr>
                      <p:cNvPr id="9" name="Object 8">
                        <a:extLst>
                          <a:ext uri="{FF2B5EF4-FFF2-40B4-BE49-F238E27FC236}">
                            <a16:creationId xmlns:a16="http://schemas.microsoft.com/office/drawing/2014/main" id="{39F49937-4F55-41AE-BF79-03824982CF6D}"/>
                          </a:ext>
                        </a:extLst>
                      </p:cNvPr>
                      <p:cNvPicPr/>
                      <p:nvPr/>
                    </p:nvPicPr>
                    <p:blipFill>
                      <a:blip r:embed="rId8"/>
                      <a:stretch>
                        <a:fillRect/>
                      </a:stretch>
                    </p:blipFill>
                    <p:spPr>
                      <a:xfrm>
                        <a:off x="4228467" y="2019300"/>
                        <a:ext cx="1289050" cy="11890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43794E1-FE5A-4E47-85A5-20FBB01BA1E9}"/>
              </a:ext>
            </a:extLst>
          </p:cNvPr>
          <p:cNvGraphicFramePr>
            <a:graphicFrameLocks noChangeAspect="1"/>
          </p:cNvGraphicFramePr>
          <p:nvPr>
            <p:extLst>
              <p:ext uri="{D42A27DB-BD31-4B8C-83A1-F6EECF244321}">
                <p14:modId xmlns:p14="http://schemas.microsoft.com/office/powerpoint/2010/main" val="483921031"/>
              </p:ext>
            </p:extLst>
          </p:nvPr>
        </p:nvGraphicFramePr>
        <p:xfrm>
          <a:off x="3020679" y="3138293"/>
          <a:ext cx="4748212" cy="1306513"/>
        </p:xfrm>
        <a:graphic>
          <a:graphicData uri="http://schemas.openxmlformats.org/presentationml/2006/ole">
            <mc:AlternateContent xmlns:mc="http://schemas.openxmlformats.org/markup-compatibility/2006">
              <mc:Choice xmlns:v="urn:schemas-microsoft-com:vml" Requires="v">
                <p:oleObj name="Equation" r:id="rId9" imgW="2171520" imgH="596880" progId="Equation.DSMT4">
                  <p:embed/>
                </p:oleObj>
              </mc:Choice>
              <mc:Fallback>
                <p:oleObj name="Equation" r:id="rId9" imgW="2171520" imgH="596880" progId="Equation.DSMT4">
                  <p:embed/>
                  <p:pic>
                    <p:nvPicPr>
                      <p:cNvPr id="10" name="Object 9">
                        <a:extLst>
                          <a:ext uri="{FF2B5EF4-FFF2-40B4-BE49-F238E27FC236}">
                            <a16:creationId xmlns:a16="http://schemas.microsoft.com/office/drawing/2014/main" id="{243794E1-FE5A-4E47-85A5-20FBB01BA1E9}"/>
                          </a:ext>
                        </a:extLst>
                      </p:cNvPr>
                      <p:cNvPicPr/>
                      <p:nvPr/>
                    </p:nvPicPr>
                    <p:blipFill>
                      <a:blip r:embed="rId10"/>
                      <a:stretch>
                        <a:fillRect/>
                      </a:stretch>
                    </p:blipFill>
                    <p:spPr>
                      <a:xfrm>
                        <a:off x="3020679" y="3138293"/>
                        <a:ext cx="4748212" cy="1306513"/>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8996D49D-E445-4FE5-BC75-843D3B1AFE3D}"/>
              </a:ext>
            </a:extLst>
          </p:cNvPr>
          <p:cNvGraphicFramePr>
            <a:graphicFrameLocks noChangeAspect="1"/>
          </p:cNvGraphicFramePr>
          <p:nvPr>
            <p:extLst>
              <p:ext uri="{D42A27DB-BD31-4B8C-83A1-F6EECF244321}">
                <p14:modId xmlns:p14="http://schemas.microsoft.com/office/powerpoint/2010/main" val="1101949116"/>
              </p:ext>
            </p:extLst>
          </p:nvPr>
        </p:nvGraphicFramePr>
        <p:xfrm>
          <a:off x="1091494" y="4444806"/>
          <a:ext cx="7397750" cy="1708150"/>
        </p:xfrm>
        <a:graphic>
          <a:graphicData uri="http://schemas.openxmlformats.org/presentationml/2006/ole">
            <mc:AlternateContent xmlns:mc="http://schemas.openxmlformats.org/markup-compatibility/2006">
              <mc:Choice xmlns:v="urn:schemas-microsoft-com:vml" Requires="v">
                <p:oleObj name="Equation" r:id="rId11" imgW="3797280" imgH="876240" progId="Equation.DSMT4">
                  <p:embed/>
                </p:oleObj>
              </mc:Choice>
              <mc:Fallback>
                <p:oleObj name="Equation" r:id="rId11" imgW="3797280" imgH="876240" progId="Equation.DSMT4">
                  <p:embed/>
                  <p:pic>
                    <p:nvPicPr>
                      <p:cNvPr id="12" name="Object 11">
                        <a:extLst>
                          <a:ext uri="{FF2B5EF4-FFF2-40B4-BE49-F238E27FC236}">
                            <a16:creationId xmlns:a16="http://schemas.microsoft.com/office/drawing/2014/main" id="{82EBE99F-D680-4F05-AF8C-D4948F05431A}"/>
                          </a:ext>
                        </a:extLst>
                      </p:cNvPr>
                      <p:cNvPicPr/>
                      <p:nvPr/>
                    </p:nvPicPr>
                    <p:blipFill>
                      <a:blip r:embed="rId12"/>
                      <a:stretch>
                        <a:fillRect/>
                      </a:stretch>
                    </p:blipFill>
                    <p:spPr>
                      <a:xfrm>
                        <a:off x="1091494" y="4444806"/>
                        <a:ext cx="7397750" cy="170815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4B24D0FD-2B62-4DF1-AA49-6B1619C34D3F}"/>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75311796"/>
      </p:ext>
    </p:extLst>
  </p:cSld>
  <p:clrMapOvr>
    <a:masterClrMapping/>
  </p:clrMapOvr>
  <mc:AlternateContent xmlns:mc="http://schemas.openxmlformats.org/markup-compatibility/2006">
    <mc:Choice xmlns:p14="http://schemas.microsoft.com/office/powerpoint/2010/main" Requires="p14">
      <p:transition spd="slow" p14:dur="2000" advTm="69491"/>
    </mc:Choice>
    <mc:Fallback>
      <p:transition spd="slow" advTm="69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Algorithmic versus algebraic solutions</a:t>
            </a:r>
            <a:endParaRPr lang="en-CA" b="1" dirty="0"/>
          </a:p>
        </p:txBody>
      </p:sp>
      <p:sp>
        <p:nvSpPr>
          <p:cNvPr id="3" name="Content Placeholder 2"/>
          <p:cNvSpPr>
            <a:spLocks noGrp="1"/>
          </p:cNvSpPr>
          <p:nvPr>
            <p:ph idx="1"/>
          </p:nvPr>
        </p:nvSpPr>
        <p:spPr>
          <a:xfrm>
            <a:off x="457200" y="1600200"/>
            <a:ext cx="8032044" cy="4525963"/>
          </a:xfrm>
        </p:spPr>
        <p:txBody>
          <a:bodyPr/>
          <a:lstStyle/>
          <a:p>
            <a:r>
              <a:rPr lang="en-US" dirty="0"/>
              <a:t>In this course on linear algebra,</a:t>
            </a:r>
            <a:br>
              <a:rPr lang="en-US" dirty="0"/>
            </a:br>
            <a:r>
              <a:rPr lang="en-US" dirty="0"/>
              <a:t>	we focus a lot on algebra</a:t>
            </a:r>
          </a:p>
          <a:p>
            <a:pPr lvl="1"/>
            <a:r>
              <a:rPr lang="en-US" dirty="0"/>
              <a:t>However, when implementing solutions, it is often best to</a:t>
            </a:r>
            <a:br>
              <a:rPr lang="en-US" dirty="0"/>
            </a:br>
            <a:r>
              <a:rPr lang="en-US" dirty="0"/>
              <a:t>find efficient algorithms that solve the same problem</a:t>
            </a:r>
          </a:p>
          <a:p>
            <a:pPr lvl="1"/>
            <a:endParaRPr lang="en-US" dirty="0"/>
          </a:p>
          <a:p>
            <a:r>
              <a:rPr lang="en-US" dirty="0"/>
              <a:t>If you were to look at the matrix </a:t>
            </a:r>
            <a:r>
              <a:rPr lang="en-US" i="1" dirty="0"/>
              <a:t>A</a:t>
            </a:r>
            <a:r>
              <a:rPr lang="en-US" baseline="30000" dirty="0"/>
              <a:t>+</a:t>
            </a:r>
            <a:r>
              <a:rPr lang="en-US" dirty="0"/>
              <a:t> and asked to program it,</a:t>
            </a:r>
            <a:br>
              <a:rPr lang="en-US" dirty="0"/>
            </a:br>
            <a:r>
              <a:rPr lang="en-US" dirty="0"/>
              <a:t>	you likely can</a:t>
            </a:r>
          </a:p>
          <a:p>
            <a:pPr lvl="1"/>
            <a:r>
              <a:rPr lang="en-US" dirty="0"/>
              <a:t>Later in this course, we may be able to derive that matrix</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12</a:t>
            </a:fld>
            <a:endParaRPr lang="en-CA"/>
          </a:p>
        </p:txBody>
      </p:sp>
      <p:pic>
        <p:nvPicPr>
          <p:cNvPr id="10" name="Audio 9">
            <a:hlinkClick r:id="" action="ppaction://media"/>
            <a:extLst>
              <a:ext uri="{FF2B5EF4-FFF2-40B4-BE49-F238E27FC236}">
                <a16:creationId xmlns:a16="http://schemas.microsoft.com/office/drawing/2014/main" id="{A1EBF74B-3EAB-43E2-BCFA-01143A716E7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7137604"/>
      </p:ext>
    </p:extLst>
  </p:cSld>
  <p:clrMapOvr>
    <a:masterClrMapping/>
  </p:clrMapOvr>
  <mc:AlternateContent xmlns:mc="http://schemas.openxmlformats.org/markup-compatibility/2006">
    <mc:Choice xmlns:p14="http://schemas.microsoft.com/office/powerpoint/2010/main" Requires="p14">
      <p:transition spd="slow" p14:dur="2000" advTm="92667"/>
    </mc:Choice>
    <mc:Fallback>
      <p:transition spd="slow" advTm="92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the equations of a line</a:t>
            </a:r>
          </a:p>
          <a:p>
            <a:pPr lvl="1"/>
            <a:r>
              <a:rPr lang="en-US" dirty="0"/>
              <a:t>Know how to find a vector representation of that line</a:t>
            </a:r>
            <a:br>
              <a:rPr lang="en-US" dirty="0"/>
            </a:br>
            <a:r>
              <a:rPr lang="en-US" dirty="0"/>
              <a:t>by solving a system of linear equations with one free variable</a:t>
            </a:r>
          </a:p>
          <a:p>
            <a:pPr lvl="1"/>
            <a:r>
              <a:rPr lang="en-US" dirty="0"/>
              <a:t>Understand that there are more algorithmic approaches to</a:t>
            </a:r>
            <a:br>
              <a:rPr lang="en-US" dirty="0"/>
            </a:br>
            <a:r>
              <a:rPr lang="en-US" dirty="0"/>
              <a:t>solving the same problem</a:t>
            </a:r>
          </a:p>
          <a:p>
            <a:pPr lvl="1"/>
            <a:r>
              <a:rPr lang="en-US" dirty="0"/>
              <a:t>Are aware that algorithmic approaches can be more easily </a:t>
            </a:r>
            <a:br>
              <a:rPr lang="en-US" dirty="0"/>
            </a:br>
            <a:r>
              <a:rPr lang="en-US" dirty="0"/>
              <a:t>programmed than algebraic approaches</a:t>
            </a:r>
          </a:p>
          <a:p>
            <a:pPr marL="914400" lvl="2" indent="0">
              <a:buNone/>
            </a:pPr>
            <a:endParaRPr lang="en-US" dirty="0"/>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296BC5C8-ED86-438F-953E-4BA617A1369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66797"/>
    </mc:Choice>
    <mc:Fallback>
      <p:transition spd="slow" advTm="66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https://en.wikipedia.org/wiki/Line_(geometry)</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Review the equations of a line</a:t>
            </a:r>
          </a:p>
          <a:p>
            <a:pPr lvl="1"/>
            <a:r>
              <a:rPr lang="en-US" dirty="0"/>
              <a:t>Discuss how we can solve the system of linear equations to</a:t>
            </a:r>
            <a:br>
              <a:rPr lang="en-US" dirty="0"/>
            </a:br>
            <a:r>
              <a:rPr lang="en-US" dirty="0"/>
              <a:t>find a vector representation of that line</a:t>
            </a:r>
          </a:p>
          <a:p>
            <a:pPr lvl="1"/>
            <a:r>
              <a:rPr lang="en-US" dirty="0"/>
              <a:t>Describe how we can use the cross product and the</a:t>
            </a:r>
            <a:br>
              <a:rPr lang="en-US" dirty="0"/>
            </a:br>
            <a:r>
              <a:rPr lang="en-US" dirty="0"/>
              <a:t>Moore-Penrose pseudoinverse to algorithmically find that</a:t>
            </a:r>
            <a:br>
              <a:rPr lang="en-US" dirty="0"/>
            </a:br>
            <a:r>
              <a:rPr lang="en-US" dirty="0"/>
              <a:t>vector representation</a:t>
            </a:r>
          </a:p>
          <a:p>
            <a:pPr lvl="1"/>
            <a:r>
              <a:rPr lang="en-US" dirty="0"/>
              <a:t>Discuss the differences between algorithmic and algebraic</a:t>
            </a:r>
            <a:br>
              <a:rPr lang="en-US" dirty="0"/>
            </a:br>
            <a:r>
              <a:rPr lang="en-US" dirty="0"/>
              <a:t>solutions to problems</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a:extLst>
              <a:ext uri="{FF2B5EF4-FFF2-40B4-BE49-F238E27FC236}">
                <a16:creationId xmlns:a16="http://schemas.microsoft.com/office/drawing/2014/main" id="{4C16DD24-9B3F-4083-B9D1-F1F5BB839A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36236"/>
    </mc:Choice>
    <mc:Fallback>
      <p:transition spd="slow" advTm="362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 of a plane</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In </a:t>
            </a:r>
            <a:r>
              <a:rPr lang="en-US" b="1" dirty="0">
                <a:latin typeface="Times New Roman" panose="02020603050405020304" pitchFamily="18" charset="0"/>
              </a:rPr>
              <a:t>R</a:t>
            </a:r>
            <a:r>
              <a:rPr lang="en-US" baseline="30000" dirty="0">
                <a:latin typeface="Times New Roman" panose="02020603050405020304" pitchFamily="18" charset="0"/>
              </a:rPr>
              <a:t>3</a:t>
            </a:r>
            <a:r>
              <a:rPr lang="en-US" dirty="0"/>
              <a:t>, a plane is represented algebraically by a single equation:</a:t>
            </a:r>
          </a:p>
          <a:p>
            <a:pPr marL="0" indent="0" algn="ctr">
              <a:buNone/>
            </a:pPr>
            <a:r>
              <a:rPr lang="en-US" i="1" dirty="0">
                <a:latin typeface="Times New Roman" panose="02020603050405020304" pitchFamily="18" charset="0"/>
              </a:rPr>
              <a:t>ax</a:t>
            </a:r>
            <a:r>
              <a:rPr lang="en-US" dirty="0">
                <a:latin typeface="Times New Roman" panose="02020603050405020304" pitchFamily="18" charset="0"/>
              </a:rPr>
              <a:t> + </a:t>
            </a:r>
            <a:r>
              <a:rPr lang="en-US" i="1" dirty="0">
                <a:latin typeface="Times New Roman" panose="02020603050405020304" pitchFamily="18" charset="0"/>
              </a:rPr>
              <a:t>by</a:t>
            </a:r>
            <a:r>
              <a:rPr lang="en-US" dirty="0">
                <a:latin typeface="Times New Roman" panose="02020603050405020304" pitchFamily="18" charset="0"/>
              </a:rPr>
              <a:t> + </a:t>
            </a:r>
            <a:r>
              <a:rPr lang="en-US" i="1" dirty="0" err="1">
                <a:latin typeface="Times New Roman" panose="02020603050405020304" pitchFamily="18" charset="0"/>
              </a:rPr>
              <a:t>cz</a:t>
            </a:r>
            <a:r>
              <a:rPr lang="en-US" dirty="0">
                <a:latin typeface="Times New Roman" panose="02020603050405020304" pitchFamily="18" charset="0"/>
              </a:rPr>
              <a:t> + </a:t>
            </a:r>
            <a:r>
              <a:rPr lang="en-US" i="1" dirty="0">
                <a:latin typeface="Times New Roman" panose="02020603050405020304" pitchFamily="18" charset="0"/>
              </a:rPr>
              <a:t>d</a:t>
            </a:r>
            <a:r>
              <a:rPr lang="en-US" dirty="0">
                <a:latin typeface="Times New Roman" panose="02020603050405020304" pitchFamily="18" charset="0"/>
              </a:rPr>
              <a:t> = 0</a:t>
            </a:r>
            <a:endParaRPr lang="en-US" i="1" dirty="0">
              <a:latin typeface="Times New Roman" panose="02020603050405020304" pitchFamily="18" charset="0"/>
            </a:endParaRPr>
          </a:p>
          <a:p>
            <a:pPr lvl="1"/>
            <a:r>
              <a:rPr lang="en-US" dirty="0"/>
              <a:t>You of course are familiar with this:</a:t>
            </a:r>
            <a:br>
              <a:rPr lang="en-US" dirty="0"/>
            </a:br>
            <a:r>
              <a:rPr lang="en-US" dirty="0"/>
              <a:t>		a single linear equation in three unknowns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rPr>
              <a:t>ax</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rPr>
              <a:t> +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rPr>
              <a:t>by</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rPr>
              <a:t> + </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rPr>
              <a:t>cz</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rPr>
              <a:t> =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rPr>
              <a:t>d</a:t>
            </a:r>
          </a:p>
          <a:p>
            <a:pPr lvl="1"/>
            <a:r>
              <a:rPr lang="en-US" dirty="0"/>
              <a:t>Therefore, there are generally two free variables</a:t>
            </a:r>
          </a:p>
          <a:p>
            <a:pPr lvl="2"/>
            <a:r>
              <a:rPr lang="en-US" dirty="0"/>
              <a:t>It is these two free variables that define a plane</a:t>
            </a:r>
          </a:p>
          <a:p>
            <a:pPr lvl="2"/>
            <a:r>
              <a:rPr lang="en-US" dirty="0"/>
              <a:t>There is only one circumstance where there are three free variables and infinitely many solutions:</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z</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+ 0 =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lvl="2"/>
            <a:r>
              <a:rPr lang="en-US" dirty="0"/>
              <a:t>The only time when there are no solutions is when </a:t>
            </a:r>
            <a:r>
              <a:rPr lang="en-US" i="1" dirty="0"/>
              <a:t>t</a:t>
            </a:r>
            <a:r>
              <a:rPr lang="en-US" dirty="0"/>
              <a:t> is non-zero in this equation:</a:t>
            </a:r>
          </a:p>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y</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z</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d</a:t>
            </a:r>
            <a:r>
              <a:rPr kumimoji="0" lang="en-US" sz="22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 </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0</a:t>
            </a:r>
            <a:endPar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lvl="1"/>
            <a:endParaRPr lang="en-US" dirty="0"/>
          </a:p>
          <a:p>
            <a:pPr lvl="1"/>
            <a:endParaRPr lang="en-US" dirty="0"/>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pic>
        <p:nvPicPr>
          <p:cNvPr id="5" name="Audio 4">
            <a:hlinkClick r:id="" action="ppaction://media"/>
            <a:extLst>
              <a:ext uri="{FF2B5EF4-FFF2-40B4-BE49-F238E27FC236}">
                <a16:creationId xmlns:a16="http://schemas.microsoft.com/office/drawing/2014/main" id="{AA8E5455-6E10-4A02-81F6-6C92E35A025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6252453"/>
      </p:ext>
    </p:extLst>
  </p:cSld>
  <p:clrMapOvr>
    <a:masterClrMapping/>
  </p:clrMapOvr>
  <mc:AlternateContent xmlns:mc="http://schemas.openxmlformats.org/markup-compatibility/2006">
    <mc:Choice xmlns:p14="http://schemas.microsoft.com/office/powerpoint/2010/main" Requires="p14">
      <p:transition spd="slow" p14:dur="2000" advTm="83276"/>
    </mc:Choice>
    <mc:Fallback>
      <p:transition spd="slow" advTm="83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Equations of a line</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In </a:t>
            </a:r>
            <a:r>
              <a:rPr lang="en-US" b="1" dirty="0">
                <a:latin typeface="Times New Roman" panose="02020603050405020304" pitchFamily="18" charset="0"/>
              </a:rPr>
              <a:t>R</a:t>
            </a:r>
            <a:r>
              <a:rPr lang="en-US" baseline="30000" dirty="0">
                <a:latin typeface="Times New Roman" panose="02020603050405020304" pitchFamily="18" charset="0"/>
              </a:rPr>
              <a:t>3</a:t>
            </a:r>
            <a:r>
              <a:rPr lang="en-US" dirty="0"/>
              <a:t>, a line is represented by a system of two linear equations:</a:t>
            </a:r>
          </a:p>
          <a:p>
            <a:pPr marL="0" indent="0" algn="ctr">
              <a:buNone/>
            </a:pPr>
            <a:r>
              <a:rPr lang="en-US" i="1" dirty="0">
                <a:latin typeface="Times New Roman" panose="02020603050405020304" pitchFamily="18" charset="0"/>
              </a:rPr>
              <a:t>a</a:t>
            </a:r>
            <a:r>
              <a:rPr lang="en-US" baseline="-25000" dirty="0">
                <a:latin typeface="Times New Roman" panose="02020603050405020304" pitchFamily="18" charset="0"/>
              </a:rPr>
              <a:t>1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1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c</a:t>
            </a:r>
            <a:r>
              <a:rPr lang="en-US" baseline="-25000" dirty="0">
                <a:latin typeface="Times New Roman" panose="02020603050405020304" pitchFamily="18" charset="0"/>
              </a:rPr>
              <a:t>1 </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d</a:t>
            </a:r>
            <a:r>
              <a:rPr lang="en-US" baseline="-25000" dirty="0">
                <a:latin typeface="Times New Roman" panose="02020603050405020304" pitchFamily="18" charset="0"/>
              </a:rPr>
              <a:t>1 </a:t>
            </a:r>
            <a:r>
              <a:rPr lang="en-US" dirty="0">
                <a:latin typeface="Times New Roman" panose="02020603050405020304" pitchFamily="18" charset="0"/>
              </a:rPr>
              <a:t> = 0</a:t>
            </a:r>
          </a:p>
          <a:p>
            <a:pPr marL="0" indent="0" algn="ctr">
              <a:buNone/>
            </a:pPr>
            <a:r>
              <a:rPr lang="en-US" i="1" dirty="0">
                <a:latin typeface="Times New Roman" panose="02020603050405020304" pitchFamily="18" charset="0"/>
              </a:rPr>
              <a:t>a</a:t>
            </a:r>
            <a:r>
              <a:rPr lang="en-US" baseline="-25000" dirty="0">
                <a:latin typeface="Times New Roman" panose="02020603050405020304" pitchFamily="18" charset="0"/>
              </a:rPr>
              <a:t>2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b</a:t>
            </a:r>
            <a:r>
              <a:rPr lang="en-US" baseline="-25000" dirty="0">
                <a:latin typeface="Times New Roman" panose="02020603050405020304" pitchFamily="18" charset="0"/>
              </a:rPr>
              <a:t>2 </a:t>
            </a:r>
            <a:r>
              <a:rPr lang="en-US" i="1" dirty="0">
                <a:latin typeface="Times New Roman" panose="02020603050405020304" pitchFamily="18" charset="0"/>
              </a:rPr>
              <a:t>y</a:t>
            </a:r>
            <a:r>
              <a:rPr lang="en-US" dirty="0">
                <a:latin typeface="Times New Roman" panose="02020603050405020304" pitchFamily="18" charset="0"/>
              </a:rPr>
              <a:t> + </a:t>
            </a:r>
            <a:r>
              <a:rPr lang="en-US" i="1" dirty="0">
                <a:latin typeface="Times New Roman" panose="02020603050405020304" pitchFamily="18" charset="0"/>
              </a:rPr>
              <a:t>c</a:t>
            </a:r>
            <a:r>
              <a:rPr lang="en-US" baseline="-25000" dirty="0">
                <a:latin typeface="Times New Roman" panose="02020603050405020304" pitchFamily="18" charset="0"/>
              </a:rPr>
              <a:t>2 </a:t>
            </a:r>
            <a:r>
              <a:rPr lang="en-US" i="1" dirty="0">
                <a:latin typeface="Times New Roman" panose="02020603050405020304" pitchFamily="18" charset="0"/>
              </a:rPr>
              <a:t>z</a:t>
            </a:r>
            <a:r>
              <a:rPr lang="en-US" dirty="0">
                <a:latin typeface="Times New Roman" panose="02020603050405020304" pitchFamily="18" charset="0"/>
              </a:rPr>
              <a:t> + </a:t>
            </a:r>
            <a:r>
              <a:rPr lang="en-US" i="1" dirty="0">
                <a:latin typeface="Times New Roman" panose="02020603050405020304" pitchFamily="18" charset="0"/>
              </a:rPr>
              <a:t>d</a:t>
            </a:r>
            <a:r>
              <a:rPr lang="en-US" baseline="-25000" dirty="0">
                <a:latin typeface="Times New Roman" panose="02020603050405020304" pitchFamily="18" charset="0"/>
              </a:rPr>
              <a:t>2 </a:t>
            </a:r>
            <a:r>
              <a:rPr lang="en-US" dirty="0">
                <a:latin typeface="Times New Roman" panose="02020603050405020304" pitchFamily="18" charset="0"/>
              </a:rPr>
              <a:t> = 0</a:t>
            </a:r>
            <a:endParaRPr lang="en-US" i="1" dirty="0">
              <a:latin typeface="Times New Roman" panose="02020603050405020304" pitchFamily="18" charset="0"/>
            </a:endParaRPr>
          </a:p>
          <a:p>
            <a:pPr lvl="1"/>
            <a:r>
              <a:rPr lang="en-US" dirty="0"/>
              <a:t>We will assume at least one coefficient of </a:t>
            </a:r>
            <a:r>
              <a:rPr lang="en-US" i="1" dirty="0">
                <a:latin typeface="Times New Roman" panose="02020603050405020304" pitchFamily="18" charset="0"/>
              </a:rPr>
              <a:t>x</a:t>
            </a:r>
            <a:r>
              <a:rPr lang="en-US" dirty="0"/>
              <a:t>, </a:t>
            </a:r>
            <a:r>
              <a:rPr lang="en-US" i="1" dirty="0">
                <a:latin typeface="Times New Roman" panose="02020603050405020304" pitchFamily="18" charset="0"/>
              </a:rPr>
              <a:t>y</a:t>
            </a:r>
            <a:r>
              <a:rPr lang="en-US" dirty="0"/>
              <a:t> or </a:t>
            </a:r>
            <a:r>
              <a:rPr lang="en-US" i="1" dirty="0">
                <a:latin typeface="Times New Roman" panose="02020603050405020304" pitchFamily="18" charset="0"/>
              </a:rPr>
              <a:t>z</a:t>
            </a:r>
            <a:r>
              <a:rPr lang="en-US" dirty="0"/>
              <a:t> is non-zero for each equation and ignore the pathological cases</a:t>
            </a:r>
          </a:p>
          <a:p>
            <a:pPr lvl="1"/>
            <a:r>
              <a:rPr lang="en-US" dirty="0"/>
              <a:t>The line is the intersection of the two planes</a:t>
            </a:r>
          </a:p>
          <a:p>
            <a:pPr lvl="2"/>
            <a:r>
              <a:rPr lang="en-US" dirty="0"/>
              <a:t>Two different planes, if they intersect,</a:t>
            </a:r>
            <a:br>
              <a:rPr lang="en-US" dirty="0"/>
            </a:br>
            <a:r>
              <a:rPr lang="en-US" dirty="0"/>
              <a:t>	will intersect along a line</a:t>
            </a:r>
          </a:p>
          <a:p>
            <a:pPr lvl="1"/>
            <a:r>
              <a:rPr lang="en-US" dirty="0"/>
              <a:t>Thus, our augmented matrix is:</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9" name="Object 8">
            <a:extLst>
              <a:ext uri="{FF2B5EF4-FFF2-40B4-BE49-F238E27FC236}">
                <a16:creationId xmlns:a16="http://schemas.microsoft.com/office/drawing/2014/main" id="{590C5F53-CC5F-4E37-8269-983008B5B0C7}"/>
              </a:ext>
            </a:extLst>
          </p:cNvPr>
          <p:cNvGraphicFramePr>
            <a:graphicFrameLocks noChangeAspect="1"/>
          </p:cNvGraphicFramePr>
          <p:nvPr>
            <p:extLst>
              <p:ext uri="{D42A27DB-BD31-4B8C-83A1-F6EECF244321}">
                <p14:modId xmlns:p14="http://schemas.microsoft.com/office/powerpoint/2010/main" val="3457026894"/>
              </p:ext>
            </p:extLst>
          </p:nvPr>
        </p:nvGraphicFramePr>
        <p:xfrm>
          <a:off x="3318950" y="5013466"/>
          <a:ext cx="2308543" cy="862648"/>
        </p:xfrm>
        <a:graphic>
          <a:graphicData uri="http://schemas.openxmlformats.org/presentationml/2006/ole">
            <mc:AlternateContent xmlns:mc="http://schemas.openxmlformats.org/markup-compatibility/2006">
              <mc:Choice xmlns:v="urn:schemas-microsoft-com:vml" Requires="v">
                <p:oleObj name="Equation" r:id="rId5" imgW="1054080" imgH="393480" progId="Equation.DSMT4">
                  <p:embed/>
                </p:oleObj>
              </mc:Choice>
              <mc:Fallback>
                <p:oleObj name="Equation" r:id="rId5" imgW="1054080" imgH="393480" progId="Equation.DSMT4">
                  <p:embed/>
                  <p:pic>
                    <p:nvPicPr>
                      <p:cNvPr id="5" name="Object 4">
                        <a:extLst>
                          <a:ext uri="{FF2B5EF4-FFF2-40B4-BE49-F238E27FC236}">
                            <a16:creationId xmlns:a16="http://schemas.microsoft.com/office/drawing/2014/main" id="{278034DD-063C-4B87-8F83-3E78A5F4C144}"/>
                          </a:ext>
                        </a:extLst>
                      </p:cNvPr>
                      <p:cNvPicPr/>
                      <p:nvPr/>
                    </p:nvPicPr>
                    <p:blipFill>
                      <a:blip r:embed="rId6"/>
                      <a:stretch>
                        <a:fillRect/>
                      </a:stretch>
                    </p:blipFill>
                    <p:spPr>
                      <a:xfrm>
                        <a:off x="3318950" y="5013466"/>
                        <a:ext cx="2308543" cy="862648"/>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39057554-0936-4E0A-96DA-CDAF537A94F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858378557"/>
      </p:ext>
    </p:extLst>
  </p:cSld>
  <p:clrMapOvr>
    <a:masterClrMapping/>
  </p:clrMapOvr>
  <mc:AlternateContent xmlns:mc="http://schemas.openxmlformats.org/markup-compatibility/2006">
    <mc:Choice xmlns:p14="http://schemas.microsoft.com/office/powerpoint/2010/main" Requires="p14">
      <p:transition spd="slow" p14:dur="2000" advTm="62965"/>
    </mc:Choice>
    <mc:Fallback>
      <p:transition spd="slow" advTm="62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Parallel or equal planes</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From secondary school, you are aware that there are two possibilities:</a:t>
            </a:r>
          </a:p>
          <a:p>
            <a:pPr lvl="1"/>
            <a:r>
              <a:rPr lang="en-US" dirty="0"/>
              <a:t>The vectors                         are linearly dependent,</a:t>
            </a:r>
            <a:br>
              <a:rPr lang="en-US" dirty="0"/>
            </a:br>
            <a:br>
              <a:rPr lang="en-US" sz="1800" dirty="0"/>
            </a:br>
            <a:br>
              <a:rPr lang="en-US" sz="1800" dirty="0"/>
            </a:br>
            <a:r>
              <a:rPr lang="en-US" dirty="0"/>
              <a:t>	so one is a multiple of the other</a:t>
            </a:r>
          </a:p>
          <a:p>
            <a:pPr lvl="1"/>
            <a:r>
              <a:rPr lang="en-US" dirty="0"/>
              <a:t>Thus, the row-equivalent  matrix in row-echelon form is</a:t>
            </a:r>
          </a:p>
          <a:p>
            <a:pPr lvl="1"/>
            <a:endParaRPr lang="en-US" dirty="0"/>
          </a:p>
          <a:p>
            <a:pPr lvl="1"/>
            <a:endParaRPr lang="en-US" dirty="0"/>
          </a:p>
          <a:p>
            <a:pPr marL="457200" lvl="1" indent="0">
              <a:buNone/>
            </a:pPr>
            <a:endParaRPr lang="en-US" dirty="0"/>
          </a:p>
          <a:p>
            <a:pPr lvl="1"/>
            <a:r>
              <a:rPr lang="en-US" dirty="0"/>
              <a:t>If                               , there are two free variables and the two</a:t>
            </a:r>
            <a:br>
              <a:rPr lang="en-US" dirty="0"/>
            </a:br>
            <a:r>
              <a:rPr lang="en-US" dirty="0"/>
              <a:t>                                          equations describe the same plane</a:t>
            </a:r>
          </a:p>
          <a:p>
            <a:pPr lvl="1"/>
            <a:r>
              <a:rPr lang="en-US" dirty="0"/>
              <a:t>Otherwise, they describe two parallel planes, so no solutions</a:t>
            </a:r>
          </a:p>
          <a:p>
            <a:pPr lvl="1"/>
            <a:r>
              <a:rPr lang="en-US" dirty="0"/>
              <a:t>If </a:t>
            </a:r>
            <a:r>
              <a:rPr lang="en-US" i="1" dirty="0">
                <a:latin typeface="Times New Roman" panose="02020603050405020304" pitchFamily="18" charset="0"/>
              </a:rPr>
              <a:t>a</a:t>
            </a:r>
            <a:r>
              <a:rPr lang="en-US" baseline="-25000" dirty="0">
                <a:latin typeface="Times New Roman" panose="02020603050405020304" pitchFamily="18" charset="0"/>
              </a:rPr>
              <a:t>1</a:t>
            </a:r>
            <a:r>
              <a:rPr lang="en-US" dirty="0">
                <a:latin typeface="Times New Roman" panose="02020603050405020304" pitchFamily="18" charset="0"/>
              </a:rPr>
              <a:t> = 0</a:t>
            </a:r>
            <a:r>
              <a:rPr lang="en-US" dirty="0"/>
              <a:t>, we go to Column 2 or 3, but the result is the same </a:t>
            </a:r>
          </a:p>
          <a:p>
            <a:pPr lvl="1"/>
            <a:endParaRPr lang="en-US" dirty="0"/>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8" name="Object 7">
            <a:extLst>
              <a:ext uri="{FF2B5EF4-FFF2-40B4-BE49-F238E27FC236}">
                <a16:creationId xmlns:a16="http://schemas.microsoft.com/office/drawing/2014/main" id="{35637865-D554-46BF-A1D3-C715C243447A}"/>
              </a:ext>
            </a:extLst>
          </p:cNvPr>
          <p:cNvGraphicFramePr>
            <a:graphicFrameLocks noChangeAspect="1"/>
          </p:cNvGraphicFramePr>
          <p:nvPr>
            <p:extLst>
              <p:ext uri="{D42A27DB-BD31-4B8C-83A1-F6EECF244321}">
                <p14:modId xmlns:p14="http://schemas.microsoft.com/office/powerpoint/2010/main" val="4002553513"/>
              </p:ext>
            </p:extLst>
          </p:nvPr>
        </p:nvGraphicFramePr>
        <p:xfrm>
          <a:off x="2775402" y="1973262"/>
          <a:ext cx="1138238" cy="1189038"/>
        </p:xfrm>
        <a:graphic>
          <a:graphicData uri="http://schemas.openxmlformats.org/presentationml/2006/ole">
            <mc:AlternateContent xmlns:mc="http://schemas.openxmlformats.org/markup-compatibility/2006">
              <mc:Choice xmlns:v="urn:schemas-microsoft-com:vml" Requires="v">
                <p:oleObj name="Equation" r:id="rId5" imgW="571320" imgH="596880" progId="Equation.DSMT4">
                  <p:embed/>
                </p:oleObj>
              </mc:Choice>
              <mc:Fallback>
                <p:oleObj name="Equation" r:id="rId5" imgW="571320" imgH="596880" progId="Equation.DSMT4">
                  <p:embed/>
                  <p:pic>
                    <p:nvPicPr>
                      <p:cNvPr id="8" name="Object 7">
                        <a:extLst>
                          <a:ext uri="{FF2B5EF4-FFF2-40B4-BE49-F238E27FC236}">
                            <a16:creationId xmlns:a16="http://schemas.microsoft.com/office/drawing/2014/main" id="{35637865-D554-46BF-A1D3-C715C243447A}"/>
                          </a:ext>
                        </a:extLst>
                      </p:cNvPr>
                      <p:cNvPicPr/>
                      <p:nvPr/>
                    </p:nvPicPr>
                    <p:blipFill>
                      <a:blip r:embed="rId6"/>
                      <a:stretch>
                        <a:fillRect/>
                      </a:stretch>
                    </p:blipFill>
                    <p:spPr>
                      <a:xfrm>
                        <a:off x="2775402" y="1973262"/>
                        <a:ext cx="1138238" cy="1189038"/>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F708B434-5ED7-4BBF-9F8F-8F4C9071A8E8}"/>
              </a:ext>
            </a:extLst>
          </p:cNvPr>
          <p:cNvGraphicFramePr>
            <a:graphicFrameLocks noChangeAspect="1"/>
          </p:cNvGraphicFramePr>
          <p:nvPr>
            <p:extLst>
              <p:ext uri="{D42A27DB-BD31-4B8C-83A1-F6EECF244321}">
                <p14:modId xmlns:p14="http://schemas.microsoft.com/office/powerpoint/2010/main" val="1464438309"/>
              </p:ext>
            </p:extLst>
          </p:nvPr>
        </p:nvGraphicFramePr>
        <p:xfrm>
          <a:off x="3100132" y="3975840"/>
          <a:ext cx="2781012" cy="1187739"/>
        </p:xfrm>
        <a:graphic>
          <a:graphicData uri="http://schemas.openxmlformats.org/presentationml/2006/ole">
            <mc:AlternateContent xmlns:mc="http://schemas.openxmlformats.org/markup-compatibility/2006">
              <mc:Choice xmlns:v="urn:schemas-microsoft-com:vml" Requires="v">
                <p:oleObj name="Equation" r:id="rId7" imgW="1396800" imgH="596880" progId="Equation.DSMT4">
                  <p:embed/>
                </p:oleObj>
              </mc:Choice>
              <mc:Fallback>
                <p:oleObj name="Equation" r:id="rId7" imgW="1396800" imgH="596880" progId="Equation.DSMT4">
                  <p:embed/>
                  <p:pic>
                    <p:nvPicPr>
                      <p:cNvPr id="9" name="Object 8">
                        <a:extLst>
                          <a:ext uri="{FF2B5EF4-FFF2-40B4-BE49-F238E27FC236}">
                            <a16:creationId xmlns:a16="http://schemas.microsoft.com/office/drawing/2014/main" id="{590C5F53-CC5F-4E37-8269-983008B5B0C7}"/>
                          </a:ext>
                        </a:extLst>
                      </p:cNvPr>
                      <p:cNvPicPr/>
                      <p:nvPr/>
                    </p:nvPicPr>
                    <p:blipFill>
                      <a:blip r:embed="rId8"/>
                      <a:stretch>
                        <a:fillRect/>
                      </a:stretch>
                    </p:blipFill>
                    <p:spPr>
                      <a:xfrm>
                        <a:off x="3100132" y="3975840"/>
                        <a:ext cx="2781012" cy="1187739"/>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7C58D917-05A3-4DEA-B766-6EA1F4419141}"/>
              </a:ext>
            </a:extLst>
          </p:cNvPr>
          <p:cNvGraphicFramePr>
            <a:graphicFrameLocks noChangeAspect="1"/>
          </p:cNvGraphicFramePr>
          <p:nvPr>
            <p:extLst>
              <p:ext uri="{D42A27DB-BD31-4B8C-83A1-F6EECF244321}">
                <p14:modId xmlns:p14="http://schemas.microsoft.com/office/powerpoint/2010/main" val="861287519"/>
              </p:ext>
            </p:extLst>
          </p:nvPr>
        </p:nvGraphicFramePr>
        <p:xfrm>
          <a:off x="1611787" y="4955547"/>
          <a:ext cx="1724025" cy="833438"/>
        </p:xfrm>
        <a:graphic>
          <a:graphicData uri="http://schemas.openxmlformats.org/presentationml/2006/ole">
            <mc:AlternateContent xmlns:mc="http://schemas.openxmlformats.org/markup-compatibility/2006">
              <mc:Choice xmlns:v="urn:schemas-microsoft-com:vml" Requires="v">
                <p:oleObj name="Equation" r:id="rId9" imgW="787320" imgH="380880" progId="Equation.DSMT4">
                  <p:embed/>
                </p:oleObj>
              </mc:Choice>
              <mc:Fallback>
                <p:oleObj name="Equation" r:id="rId9" imgW="787320" imgH="380880" progId="Equation.DSMT4">
                  <p:embed/>
                  <p:pic>
                    <p:nvPicPr>
                      <p:cNvPr id="9" name="Object 8">
                        <a:extLst>
                          <a:ext uri="{FF2B5EF4-FFF2-40B4-BE49-F238E27FC236}">
                            <a16:creationId xmlns:a16="http://schemas.microsoft.com/office/drawing/2014/main" id="{F708B434-5ED7-4BBF-9F8F-8F4C9071A8E8}"/>
                          </a:ext>
                        </a:extLst>
                      </p:cNvPr>
                      <p:cNvPicPr/>
                      <p:nvPr/>
                    </p:nvPicPr>
                    <p:blipFill>
                      <a:blip r:embed="rId10"/>
                      <a:stretch>
                        <a:fillRect/>
                      </a:stretch>
                    </p:blipFill>
                    <p:spPr>
                      <a:xfrm>
                        <a:off x="1611787" y="4955547"/>
                        <a:ext cx="1724025" cy="833438"/>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37454188-12F0-434A-AEA8-530460371485}"/>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105299941"/>
      </p:ext>
    </p:extLst>
  </p:cSld>
  <p:clrMapOvr>
    <a:masterClrMapping/>
  </p:clrMapOvr>
  <mc:AlternateContent xmlns:mc="http://schemas.openxmlformats.org/markup-compatibility/2006">
    <mc:Choice xmlns:p14="http://schemas.microsoft.com/office/powerpoint/2010/main" Requires="p14">
      <p:transition spd="slow" p14:dur="2000" advTm="151326"/>
    </mc:Choice>
    <mc:Fallback>
      <p:transition spd="slow" advTm="151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Non-parallel planes</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From secondary school, you are aware that there are two possibilities:</a:t>
            </a:r>
          </a:p>
          <a:p>
            <a:pPr lvl="1"/>
            <a:r>
              <a:rPr lang="en-US" dirty="0"/>
              <a:t>Alternatively, the vectors                      are linearly independent,</a:t>
            </a:r>
            <a:br>
              <a:rPr lang="en-US" dirty="0"/>
            </a:br>
            <a:br>
              <a:rPr lang="en-US" sz="1800" dirty="0"/>
            </a:br>
            <a:br>
              <a:rPr lang="en-US" sz="1800" dirty="0"/>
            </a:br>
            <a:r>
              <a:rPr lang="en-US" dirty="0"/>
              <a:t>	so there is only one free variable</a:t>
            </a:r>
          </a:p>
          <a:p>
            <a:pPr lvl="2"/>
            <a:r>
              <a:rPr lang="en-US" dirty="0"/>
              <a:t>This describes a line</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8" name="Object 7">
            <a:extLst>
              <a:ext uri="{FF2B5EF4-FFF2-40B4-BE49-F238E27FC236}">
                <a16:creationId xmlns:a16="http://schemas.microsoft.com/office/drawing/2014/main" id="{35637865-D554-46BF-A1D3-C715C243447A}"/>
              </a:ext>
            </a:extLst>
          </p:cNvPr>
          <p:cNvGraphicFramePr>
            <a:graphicFrameLocks noChangeAspect="1"/>
          </p:cNvGraphicFramePr>
          <p:nvPr>
            <p:extLst>
              <p:ext uri="{D42A27DB-BD31-4B8C-83A1-F6EECF244321}">
                <p14:modId xmlns:p14="http://schemas.microsoft.com/office/powerpoint/2010/main" val="1374368476"/>
              </p:ext>
            </p:extLst>
          </p:nvPr>
        </p:nvGraphicFramePr>
        <p:xfrm>
          <a:off x="4186190" y="1973262"/>
          <a:ext cx="1138238" cy="1189038"/>
        </p:xfrm>
        <a:graphic>
          <a:graphicData uri="http://schemas.openxmlformats.org/presentationml/2006/ole">
            <mc:AlternateContent xmlns:mc="http://schemas.openxmlformats.org/markup-compatibility/2006">
              <mc:Choice xmlns:v="urn:schemas-microsoft-com:vml" Requires="v">
                <p:oleObj name="Equation" r:id="rId5" imgW="571320" imgH="596880" progId="Equation.DSMT4">
                  <p:embed/>
                </p:oleObj>
              </mc:Choice>
              <mc:Fallback>
                <p:oleObj name="Equation" r:id="rId5" imgW="571320" imgH="596880" progId="Equation.DSMT4">
                  <p:embed/>
                  <p:pic>
                    <p:nvPicPr>
                      <p:cNvPr id="8" name="Object 7">
                        <a:extLst>
                          <a:ext uri="{FF2B5EF4-FFF2-40B4-BE49-F238E27FC236}">
                            <a16:creationId xmlns:a16="http://schemas.microsoft.com/office/drawing/2014/main" id="{35637865-D554-46BF-A1D3-C715C243447A}"/>
                          </a:ext>
                        </a:extLst>
                      </p:cNvPr>
                      <p:cNvPicPr/>
                      <p:nvPr/>
                    </p:nvPicPr>
                    <p:blipFill>
                      <a:blip r:embed="rId6"/>
                      <a:stretch>
                        <a:fillRect/>
                      </a:stretch>
                    </p:blipFill>
                    <p:spPr>
                      <a:xfrm>
                        <a:off x="4186190" y="1973262"/>
                        <a:ext cx="1138238" cy="1189038"/>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C11F6A7A-CB08-4ED5-8714-C42CFB4F34A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16797955"/>
      </p:ext>
    </p:extLst>
  </p:cSld>
  <p:clrMapOvr>
    <a:masterClrMapping/>
  </p:clrMapOvr>
  <mc:AlternateContent xmlns:mc="http://schemas.openxmlformats.org/markup-compatibility/2006">
    <mc:Choice xmlns:p14="http://schemas.microsoft.com/office/powerpoint/2010/main" Requires="p14">
      <p:transition spd="slow" p14:dur="2000" advTm="39766"/>
    </mc:Choice>
    <mc:Fallback>
      <p:transition spd="slow" advTm="3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5384BE52-552E-44F5-B93C-66269B807F84}"/>
              </a:ext>
            </a:extLst>
          </p:cNvPr>
          <p:cNvGrpSpPr/>
          <p:nvPr/>
        </p:nvGrpSpPr>
        <p:grpSpPr>
          <a:xfrm rot="10800000">
            <a:off x="4408106" y="4514518"/>
            <a:ext cx="327788" cy="246888"/>
            <a:chOff x="4690516" y="4188080"/>
            <a:chExt cx="327788" cy="246888"/>
          </a:xfrm>
        </p:grpSpPr>
        <p:cxnSp>
          <p:nvCxnSpPr>
            <p:cNvPr id="22" name="Straight Connector 21">
              <a:extLst>
                <a:ext uri="{FF2B5EF4-FFF2-40B4-BE49-F238E27FC236}">
                  <a16:creationId xmlns:a16="http://schemas.microsoft.com/office/drawing/2014/main" id="{B7554D2F-3264-48F9-8160-CB1235FB3B80}"/>
                </a:ext>
              </a:extLst>
            </p:cNvPr>
            <p:cNvCxnSpPr>
              <a:cxnSpLocks/>
            </p:cNvCxnSpPr>
            <p:nvPr/>
          </p:nvCxnSpPr>
          <p:spPr>
            <a:xfrm>
              <a:off x="4690516" y="4188080"/>
              <a:ext cx="137160" cy="246888"/>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8B7C660-C7C6-4A03-8BB7-A325F844A973}"/>
                </a:ext>
              </a:extLst>
            </p:cNvPr>
            <p:cNvCxnSpPr>
              <a:cxnSpLocks/>
            </p:cNvCxnSpPr>
            <p:nvPr/>
          </p:nvCxnSpPr>
          <p:spPr>
            <a:xfrm flipV="1">
              <a:off x="4816833" y="4311524"/>
              <a:ext cx="201471" cy="123444"/>
            </a:xfrm>
            <a:prstGeom prst="line">
              <a:avLst/>
            </a:prstGeom>
            <a:ln w="1905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1" name="Straight Connector 20">
            <a:extLst>
              <a:ext uri="{FF2B5EF4-FFF2-40B4-BE49-F238E27FC236}">
                <a16:creationId xmlns:a16="http://schemas.microsoft.com/office/drawing/2014/main" id="{D3C92203-5ECD-4625-8B0C-B706C1C06DE1}"/>
              </a:ext>
            </a:extLst>
          </p:cNvPr>
          <p:cNvCxnSpPr>
            <a:cxnSpLocks/>
          </p:cNvCxnSpPr>
          <p:nvPr/>
        </p:nvCxnSpPr>
        <p:spPr>
          <a:xfrm flipH="1">
            <a:off x="4537166" y="4565469"/>
            <a:ext cx="475488" cy="320040"/>
          </a:xfrm>
          <a:prstGeom prst="line">
            <a:avLst/>
          </a:prstGeom>
          <a:ln w="38100">
            <a:solidFill>
              <a:srgbClr val="FF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9" name="Picture 3" descr="C:\Users\Douglas\Desktop\v1.png">
            <a:extLst>
              <a:ext uri="{FF2B5EF4-FFF2-40B4-BE49-F238E27FC236}">
                <a16:creationId xmlns:a16="http://schemas.microsoft.com/office/drawing/2014/main" id="{8922AD3C-EA58-4F01-81FA-8A6BAA6CC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5530" y="3073902"/>
            <a:ext cx="2798070" cy="347929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t>Ideal vector representation</a:t>
            </a:r>
            <a:endParaRPr lang="en-CA" b="1" dirty="0"/>
          </a:p>
        </p:txBody>
      </p:sp>
      <p:sp>
        <p:nvSpPr>
          <p:cNvPr id="3" name="Content Placeholder 2"/>
          <p:cNvSpPr>
            <a:spLocks noGrp="1"/>
          </p:cNvSpPr>
          <p:nvPr>
            <p:ph idx="1"/>
          </p:nvPr>
        </p:nvSpPr>
        <p:spPr>
          <a:xfrm>
            <a:off x="457200" y="1600200"/>
            <a:ext cx="8032044" cy="4525963"/>
          </a:xfrm>
        </p:spPr>
        <p:txBody>
          <a:bodyPr/>
          <a:lstStyle/>
          <a:p>
            <a:pPr lvl="1"/>
            <a:r>
              <a:rPr lang="en-US" dirty="0"/>
              <a:t>Here we see two non-parallel planes</a:t>
            </a:r>
          </a:p>
          <a:p>
            <a:pPr lvl="2"/>
            <a:r>
              <a:rPr lang="en-US" dirty="0"/>
              <a:t>We want to find the vector representation of this line</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cxnSp>
        <p:nvCxnSpPr>
          <p:cNvPr id="14" name="Straight Connector 13">
            <a:extLst>
              <a:ext uri="{FF2B5EF4-FFF2-40B4-BE49-F238E27FC236}">
                <a16:creationId xmlns:a16="http://schemas.microsoft.com/office/drawing/2014/main" id="{959214D8-5E39-40AE-8239-C3621C8CDBFB}"/>
              </a:ext>
            </a:extLst>
          </p:cNvPr>
          <p:cNvCxnSpPr>
            <a:cxnSpLocks/>
          </p:cNvCxnSpPr>
          <p:nvPr/>
        </p:nvCxnSpPr>
        <p:spPr>
          <a:xfrm>
            <a:off x="4090723" y="4057579"/>
            <a:ext cx="446443" cy="827930"/>
          </a:xfrm>
          <a:prstGeom prst="line">
            <a:avLst/>
          </a:prstGeom>
          <a:ln w="38100">
            <a:solidFill>
              <a:schemeClr val="bg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aphicFrame>
        <p:nvGraphicFramePr>
          <p:cNvPr id="16" name="Object 15">
            <a:extLst>
              <a:ext uri="{FF2B5EF4-FFF2-40B4-BE49-F238E27FC236}">
                <a16:creationId xmlns:a16="http://schemas.microsoft.com/office/drawing/2014/main" id="{EE704D93-4121-43EB-98AF-6EE951A27F36}"/>
              </a:ext>
            </a:extLst>
          </p:cNvPr>
          <p:cNvGraphicFramePr>
            <a:graphicFrameLocks noChangeAspect="1"/>
          </p:cNvGraphicFramePr>
          <p:nvPr/>
        </p:nvGraphicFramePr>
        <p:xfrm>
          <a:off x="5013325" y="4360863"/>
          <a:ext cx="276225" cy="307975"/>
        </p:xfrm>
        <a:graphic>
          <a:graphicData uri="http://schemas.openxmlformats.org/presentationml/2006/ole">
            <mc:AlternateContent xmlns:mc="http://schemas.openxmlformats.org/markup-compatibility/2006">
              <mc:Choice xmlns:v="urn:schemas-microsoft-com:vml" Requires="v">
                <p:oleObj name="Equation" r:id="rId6" imgW="114120" imgH="126720" progId="Equation.DSMT4">
                  <p:embed/>
                </p:oleObj>
              </mc:Choice>
              <mc:Fallback>
                <p:oleObj name="Equation" r:id="rId6" imgW="114120" imgH="126720" progId="Equation.DSMT4">
                  <p:embed/>
                  <p:pic>
                    <p:nvPicPr>
                      <p:cNvPr id="16" name="Object 15">
                        <a:extLst>
                          <a:ext uri="{FF2B5EF4-FFF2-40B4-BE49-F238E27FC236}">
                            <a16:creationId xmlns:a16="http://schemas.microsoft.com/office/drawing/2014/main" id="{EE704D93-4121-43EB-98AF-6EE951A27F36}"/>
                          </a:ext>
                        </a:extLst>
                      </p:cNvPr>
                      <p:cNvPicPr/>
                      <p:nvPr/>
                    </p:nvPicPr>
                    <p:blipFill>
                      <a:blip r:embed="rId7"/>
                      <a:stretch>
                        <a:fillRect/>
                      </a:stretch>
                    </p:blipFill>
                    <p:spPr>
                      <a:xfrm>
                        <a:off x="5013325" y="4360863"/>
                        <a:ext cx="276225" cy="3079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30E6DC94-D0B2-4592-B912-796A6C114D0D}"/>
              </a:ext>
            </a:extLst>
          </p:cNvPr>
          <p:cNvGraphicFramePr>
            <a:graphicFrameLocks noChangeAspect="1"/>
          </p:cNvGraphicFramePr>
          <p:nvPr/>
        </p:nvGraphicFramePr>
        <p:xfrm>
          <a:off x="4016375" y="4406900"/>
          <a:ext cx="274638" cy="306388"/>
        </p:xfrm>
        <a:graphic>
          <a:graphicData uri="http://schemas.openxmlformats.org/presentationml/2006/ole">
            <mc:AlternateContent xmlns:mc="http://schemas.openxmlformats.org/markup-compatibility/2006">
              <mc:Choice xmlns:v="urn:schemas-microsoft-com:vml" Requires="v">
                <p:oleObj name="Equation" r:id="rId8" imgW="114120" imgH="126720" progId="Equation.DSMT4">
                  <p:embed/>
                </p:oleObj>
              </mc:Choice>
              <mc:Fallback>
                <p:oleObj name="Equation" r:id="rId8" imgW="114120" imgH="126720" progId="Equation.DSMT4">
                  <p:embed/>
                  <p:pic>
                    <p:nvPicPr>
                      <p:cNvPr id="17" name="Object 16">
                        <a:extLst>
                          <a:ext uri="{FF2B5EF4-FFF2-40B4-BE49-F238E27FC236}">
                            <a16:creationId xmlns:a16="http://schemas.microsoft.com/office/drawing/2014/main" id="{30E6DC94-D0B2-4592-B912-796A6C114D0D}"/>
                          </a:ext>
                        </a:extLst>
                      </p:cNvPr>
                      <p:cNvPicPr/>
                      <p:nvPr/>
                    </p:nvPicPr>
                    <p:blipFill>
                      <a:blip r:embed="rId9"/>
                      <a:stretch>
                        <a:fillRect/>
                      </a:stretch>
                    </p:blipFill>
                    <p:spPr>
                      <a:xfrm>
                        <a:off x="4016375" y="4406900"/>
                        <a:ext cx="274638" cy="306388"/>
                      </a:xfrm>
                      <a:prstGeom prst="rect">
                        <a:avLst/>
                      </a:prstGeom>
                    </p:spPr>
                  </p:pic>
                </p:oleObj>
              </mc:Fallback>
            </mc:AlternateContent>
          </a:graphicData>
        </a:graphic>
      </p:graphicFrame>
      <p:cxnSp>
        <p:nvCxnSpPr>
          <p:cNvPr id="18" name="Straight Connector 17">
            <a:extLst>
              <a:ext uri="{FF2B5EF4-FFF2-40B4-BE49-F238E27FC236}">
                <a16:creationId xmlns:a16="http://schemas.microsoft.com/office/drawing/2014/main" id="{895EF95C-4A60-48EB-B76D-F80E35E1C191}"/>
              </a:ext>
            </a:extLst>
          </p:cNvPr>
          <p:cNvCxnSpPr>
            <a:cxnSpLocks/>
          </p:cNvCxnSpPr>
          <p:nvPr/>
        </p:nvCxnSpPr>
        <p:spPr>
          <a:xfrm flipH="1">
            <a:off x="3065417" y="2960914"/>
            <a:ext cx="2551612" cy="1715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AE8562B2-60D9-4088-8030-3EC16EDF3BDE}"/>
              </a:ext>
            </a:extLst>
          </p:cNvPr>
          <p:cNvSpPr/>
          <p:nvPr/>
        </p:nvSpPr>
        <p:spPr>
          <a:xfrm>
            <a:off x="4007992" y="395743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Parallelogram 18">
            <a:extLst>
              <a:ext uri="{FF2B5EF4-FFF2-40B4-BE49-F238E27FC236}">
                <a16:creationId xmlns:a16="http://schemas.microsoft.com/office/drawing/2014/main" id="{60D2C738-3C71-475A-BFA6-C19E2CCE2AA8}"/>
              </a:ext>
            </a:extLst>
          </p:cNvPr>
          <p:cNvSpPr/>
          <p:nvPr/>
        </p:nvSpPr>
        <p:spPr>
          <a:xfrm rot="1371278">
            <a:off x="2666761" y="2604904"/>
            <a:ext cx="3674025" cy="2587991"/>
          </a:xfrm>
          <a:prstGeom prst="parallelogram">
            <a:avLst>
              <a:gd name="adj" fmla="val 62528"/>
            </a:avLst>
          </a:prstGeom>
          <a:solidFill>
            <a:schemeClr val="accent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arallelogram 19">
            <a:extLst>
              <a:ext uri="{FF2B5EF4-FFF2-40B4-BE49-F238E27FC236}">
                <a16:creationId xmlns:a16="http://schemas.microsoft.com/office/drawing/2014/main" id="{0D29049F-25C8-42BB-81A6-B7CC4C9755CF}"/>
              </a:ext>
            </a:extLst>
          </p:cNvPr>
          <p:cNvSpPr/>
          <p:nvPr/>
        </p:nvSpPr>
        <p:spPr>
          <a:xfrm rot="3594240">
            <a:off x="1837002" y="2273466"/>
            <a:ext cx="4897398" cy="3081758"/>
          </a:xfrm>
          <a:prstGeom prst="parallelogram">
            <a:avLst>
              <a:gd name="adj" fmla="val 62528"/>
            </a:avLst>
          </a:prstGeom>
          <a:solidFill>
            <a:srgbClr val="FF9999">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Audio 9">
            <a:hlinkClick r:id="" action="ppaction://media"/>
            <a:extLst>
              <a:ext uri="{FF2B5EF4-FFF2-40B4-BE49-F238E27FC236}">
                <a16:creationId xmlns:a16="http://schemas.microsoft.com/office/drawing/2014/main" id="{A7417B39-E15C-4883-AAF9-FC1745C481E3}"/>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66299805"/>
      </p:ext>
    </p:extLst>
  </p:cSld>
  <p:clrMapOvr>
    <a:masterClrMapping/>
  </p:clrMapOvr>
  <mc:AlternateContent xmlns:mc="http://schemas.openxmlformats.org/markup-compatibility/2006">
    <mc:Choice xmlns:p14="http://schemas.microsoft.com/office/powerpoint/2010/main" Requires="p14">
      <p:transition spd="slow" p14:dur="2000" advTm="32356"/>
    </mc:Choice>
    <mc:Fallback>
      <p:transition spd="slow" advTm="32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line</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You could solve the system of linear equations</a:t>
            </a:r>
          </a:p>
          <a:p>
            <a:pPr lvl="1"/>
            <a:r>
              <a:rPr lang="en-US" dirty="0"/>
              <a:t>For example, given two planes:</a:t>
            </a:r>
          </a:p>
          <a:p>
            <a:pPr marL="914400" lvl="2" indent="0">
              <a:buNone/>
            </a:pPr>
            <a:r>
              <a:rPr lang="en-US" dirty="0"/>
              <a:t>		</a:t>
            </a:r>
            <a:r>
              <a:rPr lang="en-US" dirty="0">
                <a:latin typeface="Times New Roman" panose="02020603050405020304" pitchFamily="18" charset="0"/>
              </a:rPr>
              <a:t>4</a:t>
            </a:r>
            <a:r>
              <a:rPr lang="en-US" i="1" dirty="0">
                <a:latin typeface="Times New Roman" panose="02020603050405020304" pitchFamily="18" charset="0"/>
              </a:rPr>
              <a:t>x</a:t>
            </a:r>
            <a:r>
              <a:rPr lang="en-US" dirty="0">
                <a:latin typeface="Times New Roman" panose="02020603050405020304" pitchFamily="18" charset="0"/>
              </a:rPr>
              <a:t> + 2.4</a:t>
            </a:r>
            <a:r>
              <a:rPr lang="en-US" i="1" dirty="0">
                <a:latin typeface="Times New Roman" panose="02020603050405020304" pitchFamily="18" charset="0"/>
              </a:rPr>
              <a:t>y</a:t>
            </a:r>
            <a:r>
              <a:rPr lang="en-US" dirty="0">
                <a:latin typeface="Times New Roman" panose="02020603050405020304" pitchFamily="18" charset="0"/>
              </a:rPr>
              <a:t> – 1.2</a:t>
            </a:r>
            <a:r>
              <a:rPr lang="en-US" i="1" dirty="0">
                <a:latin typeface="Times New Roman" panose="02020603050405020304" pitchFamily="18" charset="0"/>
              </a:rPr>
              <a:t>z</a:t>
            </a:r>
            <a:r>
              <a:rPr lang="en-US" dirty="0">
                <a:latin typeface="Times New Roman" panose="02020603050405020304" pitchFamily="18" charset="0"/>
              </a:rPr>
              <a:t> – 4.6 = 0</a:t>
            </a:r>
          </a:p>
          <a:p>
            <a:pPr marL="914400" lvl="2" indent="0">
              <a:buNone/>
            </a:pPr>
            <a:r>
              <a:rPr lang="en-US" dirty="0">
                <a:latin typeface="Times New Roman" panose="02020603050405020304" pitchFamily="18" charset="0"/>
              </a:rPr>
              <a:t>		2</a:t>
            </a:r>
            <a:r>
              <a:rPr lang="en-US" i="1" dirty="0">
                <a:latin typeface="Times New Roman" panose="02020603050405020304" pitchFamily="18" charset="0"/>
              </a:rPr>
              <a:t>x</a:t>
            </a:r>
            <a:r>
              <a:rPr lang="en-US" dirty="0">
                <a:latin typeface="Times New Roman" panose="02020603050405020304" pitchFamily="18" charset="0"/>
              </a:rPr>
              <a:t> + 5.2</a:t>
            </a:r>
            <a:r>
              <a:rPr lang="en-US" i="1" dirty="0">
                <a:latin typeface="Times New Roman" panose="02020603050405020304" pitchFamily="18" charset="0"/>
              </a:rPr>
              <a:t>y</a:t>
            </a:r>
            <a:r>
              <a:rPr lang="en-US" dirty="0">
                <a:latin typeface="Times New Roman" panose="02020603050405020304" pitchFamily="18" charset="0"/>
              </a:rPr>
              <a:t> + 4.8</a:t>
            </a:r>
            <a:r>
              <a:rPr lang="en-US" i="1" dirty="0">
                <a:latin typeface="Times New Roman" panose="02020603050405020304" pitchFamily="18" charset="0"/>
              </a:rPr>
              <a:t>z</a:t>
            </a:r>
            <a:r>
              <a:rPr lang="en-US" dirty="0">
                <a:latin typeface="Times New Roman" panose="02020603050405020304" pitchFamily="18" charset="0"/>
              </a:rPr>
              <a:t> – 5.5 = 0</a:t>
            </a:r>
            <a:endParaRPr lang="en-US" dirty="0"/>
          </a:p>
          <a:p>
            <a:pPr marL="914400" lvl="2" indent="0">
              <a:buNone/>
            </a:pPr>
            <a:endParaRPr lang="en-US" dirty="0"/>
          </a:p>
          <a:p>
            <a:pPr marL="914400" lvl="2" indent="0">
              <a:buNone/>
            </a:pPr>
            <a:endParaRPr lang="en-US" dirty="0"/>
          </a:p>
          <a:p>
            <a:pPr marL="914400" lvl="2" indent="0">
              <a:buNone/>
            </a:pPr>
            <a:endParaRPr lang="en-US" dirty="0"/>
          </a:p>
          <a:p>
            <a:pPr marL="914400" lvl="2" indent="0">
              <a:buNone/>
            </a:pPr>
            <a:endParaRPr lang="en-US" dirty="0"/>
          </a:p>
          <a:p>
            <a:pPr lvl="1"/>
            <a:r>
              <a:rPr lang="en-US" dirty="0"/>
              <a:t>This is </a:t>
            </a:r>
            <a:r>
              <a:rPr lang="en-US" b="1" dirty="0"/>
              <a:t>u </a:t>
            </a:r>
            <a:r>
              <a:rPr lang="en-US" dirty="0"/>
              <a:t>+ </a:t>
            </a:r>
            <a:r>
              <a:rPr lang="en-US" i="1" dirty="0">
                <a:latin typeface="Symbol" panose="05050102010706020507" pitchFamily="18" charset="2"/>
              </a:rPr>
              <a:t>a</a:t>
            </a:r>
            <a:r>
              <a:rPr lang="en-US" dirty="0"/>
              <a:t> </a:t>
            </a:r>
            <a:r>
              <a:rPr lang="en-US" b="1" dirty="0"/>
              <a:t>v</a:t>
            </a:r>
            <a:endParaRPr lang="en-US" dirty="0"/>
          </a:p>
          <a:p>
            <a:pPr lvl="2"/>
            <a:r>
              <a:rPr lang="en-US" dirty="0"/>
              <a:t>We now need to normalize </a:t>
            </a:r>
            <a:r>
              <a:rPr lang="en-US" b="1" dirty="0"/>
              <a:t>v</a:t>
            </a:r>
            <a:r>
              <a:rPr lang="en-US" dirty="0"/>
              <a:t> and make </a:t>
            </a:r>
            <a:r>
              <a:rPr lang="en-US" b="1" dirty="0"/>
              <a:t>u</a:t>
            </a:r>
            <a:r>
              <a:rPr lang="en-US" dirty="0"/>
              <a:t> orthogonal to </a:t>
            </a:r>
            <a:r>
              <a:rPr lang="en-US" b="1" dirty="0"/>
              <a:t>v</a:t>
            </a:r>
            <a:endParaRPr lang="en-US" dirty="0"/>
          </a:p>
          <a:p>
            <a:pPr lvl="1"/>
            <a:r>
              <a:rPr lang="en-US" dirty="0"/>
              <a:t>Problem: this is not easily programmable…</a:t>
            </a:r>
          </a:p>
          <a:p>
            <a:pPr lvl="1"/>
            <a:endParaRPr lang="en-US" dirty="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11" name="Object 10">
            <a:extLst>
              <a:ext uri="{FF2B5EF4-FFF2-40B4-BE49-F238E27FC236}">
                <a16:creationId xmlns:a16="http://schemas.microsoft.com/office/drawing/2014/main" id="{D27DE7FE-915D-492A-8B49-5450E1E29AD8}"/>
              </a:ext>
            </a:extLst>
          </p:cNvPr>
          <p:cNvGraphicFramePr>
            <a:graphicFrameLocks noChangeAspect="1"/>
          </p:cNvGraphicFramePr>
          <p:nvPr>
            <p:extLst>
              <p:ext uri="{D42A27DB-BD31-4B8C-83A1-F6EECF244321}">
                <p14:modId xmlns:p14="http://schemas.microsoft.com/office/powerpoint/2010/main" val="3008192063"/>
              </p:ext>
            </p:extLst>
          </p:nvPr>
        </p:nvGraphicFramePr>
        <p:xfrm>
          <a:off x="2106253" y="3429000"/>
          <a:ext cx="2327275" cy="784225"/>
        </p:xfrm>
        <a:graphic>
          <a:graphicData uri="http://schemas.openxmlformats.org/presentationml/2006/ole">
            <mc:AlternateContent xmlns:mc="http://schemas.openxmlformats.org/markup-compatibility/2006">
              <mc:Choice xmlns:v="urn:schemas-microsoft-com:vml" Requires="v">
                <p:oleObj name="Equation" r:id="rId5" imgW="1168200" imgH="393480" progId="Equation.DSMT4">
                  <p:embed/>
                </p:oleObj>
              </mc:Choice>
              <mc:Fallback>
                <p:oleObj name="Equation" r:id="rId5" imgW="1168200" imgH="393480" progId="Equation.DSMT4">
                  <p:embed/>
                  <p:pic>
                    <p:nvPicPr>
                      <p:cNvPr id="11" name="Object 10">
                        <a:extLst>
                          <a:ext uri="{FF2B5EF4-FFF2-40B4-BE49-F238E27FC236}">
                            <a16:creationId xmlns:a16="http://schemas.microsoft.com/office/drawing/2014/main" id="{D27DE7FE-915D-492A-8B49-5450E1E29AD8}"/>
                          </a:ext>
                        </a:extLst>
                      </p:cNvPr>
                      <p:cNvPicPr/>
                      <p:nvPr/>
                    </p:nvPicPr>
                    <p:blipFill>
                      <a:blip r:embed="rId6"/>
                      <a:stretch>
                        <a:fillRect/>
                      </a:stretch>
                    </p:blipFill>
                    <p:spPr>
                      <a:xfrm>
                        <a:off x="2106253" y="3429000"/>
                        <a:ext cx="2327275" cy="78422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F1C2F4A7-8D55-42E7-A767-18C8FD36C25F}"/>
              </a:ext>
            </a:extLst>
          </p:cNvPr>
          <p:cNvGraphicFramePr>
            <a:graphicFrameLocks noChangeAspect="1"/>
          </p:cNvGraphicFramePr>
          <p:nvPr>
            <p:extLst>
              <p:ext uri="{D42A27DB-BD31-4B8C-83A1-F6EECF244321}">
                <p14:modId xmlns:p14="http://schemas.microsoft.com/office/powerpoint/2010/main" val="483240941"/>
              </p:ext>
            </p:extLst>
          </p:nvPr>
        </p:nvGraphicFramePr>
        <p:xfrm>
          <a:off x="4922124" y="3226593"/>
          <a:ext cx="1998662" cy="1189037"/>
        </p:xfrm>
        <a:graphic>
          <a:graphicData uri="http://schemas.openxmlformats.org/presentationml/2006/ole">
            <mc:AlternateContent xmlns:mc="http://schemas.openxmlformats.org/markup-compatibility/2006">
              <mc:Choice xmlns:v="urn:schemas-microsoft-com:vml" Requires="v">
                <p:oleObj name="Equation" r:id="rId7" imgW="1002960" imgH="596880" progId="Equation.DSMT4">
                  <p:embed/>
                </p:oleObj>
              </mc:Choice>
              <mc:Fallback>
                <p:oleObj name="Equation" r:id="rId7" imgW="1002960" imgH="596880" progId="Equation.DSMT4">
                  <p:embed/>
                  <p:pic>
                    <p:nvPicPr>
                      <p:cNvPr id="12" name="Object 11">
                        <a:extLst>
                          <a:ext uri="{FF2B5EF4-FFF2-40B4-BE49-F238E27FC236}">
                            <a16:creationId xmlns:a16="http://schemas.microsoft.com/office/drawing/2014/main" id="{F1C2F4A7-8D55-42E7-A767-18C8FD36C25F}"/>
                          </a:ext>
                        </a:extLst>
                      </p:cNvPr>
                      <p:cNvPicPr/>
                      <p:nvPr/>
                    </p:nvPicPr>
                    <p:blipFill>
                      <a:blip r:embed="rId8"/>
                      <a:stretch>
                        <a:fillRect/>
                      </a:stretch>
                    </p:blipFill>
                    <p:spPr>
                      <a:xfrm>
                        <a:off x="4922124" y="3226593"/>
                        <a:ext cx="1998662" cy="1189037"/>
                      </a:xfrm>
                      <a:prstGeom prst="rect">
                        <a:avLst/>
                      </a:prstGeom>
                    </p:spPr>
                  </p:pic>
                </p:oleObj>
              </mc:Fallback>
            </mc:AlternateContent>
          </a:graphicData>
        </a:graphic>
      </p:graphicFrame>
      <p:pic>
        <p:nvPicPr>
          <p:cNvPr id="10" name="Audio 9">
            <a:hlinkClick r:id="" action="ppaction://media"/>
            <a:extLst>
              <a:ext uri="{FF2B5EF4-FFF2-40B4-BE49-F238E27FC236}">
                <a16:creationId xmlns:a16="http://schemas.microsoft.com/office/drawing/2014/main" id="{8D31805D-3689-4124-9CCF-95DBBCD3E630}"/>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62715207"/>
      </p:ext>
    </p:extLst>
  </p:cSld>
  <p:clrMapOvr>
    <a:masterClrMapping/>
  </p:clrMapOvr>
  <mc:AlternateContent xmlns:mc="http://schemas.openxmlformats.org/markup-compatibility/2006">
    <mc:Choice xmlns:p14="http://schemas.microsoft.com/office/powerpoint/2010/main" Requires="p14">
      <p:transition spd="slow" p14:dur="2000" advTm="77612"/>
    </mc:Choice>
    <mc:Fallback>
      <p:transition spd="slow" advTm="77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Vector representation of a line</a:t>
            </a:r>
            <a:endParaRPr lang="en-CA" dirty="0"/>
          </a:p>
        </p:txBody>
      </p:sp>
      <p:sp>
        <p:nvSpPr>
          <p:cNvPr id="3" name="Content Placeholder 2"/>
          <p:cNvSpPr>
            <a:spLocks noGrp="1"/>
          </p:cNvSpPr>
          <p:nvPr>
            <p:ph idx="1"/>
          </p:nvPr>
        </p:nvSpPr>
        <p:spPr>
          <a:xfrm>
            <a:off x="457200" y="1600200"/>
            <a:ext cx="8032044" cy="4525963"/>
          </a:xfrm>
        </p:spPr>
        <p:txBody>
          <a:bodyPr/>
          <a:lstStyle/>
          <a:p>
            <a:r>
              <a:rPr lang="en-US" dirty="0"/>
              <a:t>Instead, start with the vectors perpendicular to the planes</a:t>
            </a:r>
          </a:p>
          <a:p>
            <a:pPr lvl="1"/>
            <a:endParaRPr lang="en-US" dirty="0"/>
          </a:p>
          <a:p>
            <a:pPr lvl="1"/>
            <a:r>
              <a:rPr lang="en-US" dirty="0"/>
              <a:t>First, let                      and</a:t>
            </a:r>
          </a:p>
          <a:p>
            <a:pPr lvl="1"/>
            <a:endParaRPr lang="en-US" dirty="0"/>
          </a:p>
          <a:p>
            <a:pPr lvl="1"/>
            <a:endParaRPr lang="en-US" dirty="0"/>
          </a:p>
          <a:p>
            <a:pPr lvl="1"/>
            <a:r>
              <a:rPr lang="en-US" dirty="0"/>
              <a:t>We now assign</a:t>
            </a:r>
          </a:p>
          <a:p>
            <a:pPr lvl="1"/>
            <a:endParaRPr lang="en-US" dirty="0"/>
          </a:p>
          <a:p>
            <a:pPr lvl="1"/>
            <a:endParaRPr lang="en-US" dirty="0"/>
          </a:p>
          <a:p>
            <a:pPr lvl="2"/>
            <a:r>
              <a:rPr lang="en-US" dirty="0"/>
              <a:t>This must be parallel to the line</a:t>
            </a:r>
          </a:p>
          <a:p>
            <a:pPr lvl="1"/>
            <a:r>
              <a:rPr lang="en-US" dirty="0"/>
              <a:t>We now need  </a:t>
            </a:r>
          </a:p>
        </p:txBody>
      </p:sp>
      <p:sp>
        <p:nvSpPr>
          <p:cNvPr id="4" name="Footer Placeholder 3"/>
          <p:cNvSpPr>
            <a:spLocks noGrp="1"/>
          </p:cNvSpPr>
          <p:nvPr>
            <p:ph type="ftr" sz="quarter" idx="11"/>
          </p:nvPr>
        </p:nvSpPr>
        <p:spPr/>
        <p:txBody>
          <a:bodyPr/>
          <a:lstStyle/>
          <a:p>
            <a:r>
              <a:rPr lang="en-US"/>
              <a:t>The equations of a line</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a:extLst>
              <a:ext uri="{FF2B5EF4-FFF2-40B4-BE49-F238E27FC236}">
                <a16:creationId xmlns:a16="http://schemas.microsoft.com/office/drawing/2014/main" id="{35637865-D554-46BF-A1D3-C715C243447A}"/>
              </a:ext>
            </a:extLst>
          </p:cNvPr>
          <p:cNvGraphicFramePr>
            <a:graphicFrameLocks noChangeAspect="1"/>
          </p:cNvGraphicFramePr>
          <p:nvPr>
            <p:extLst>
              <p:ext uri="{D42A27DB-BD31-4B8C-83A1-F6EECF244321}">
                <p14:modId xmlns:p14="http://schemas.microsoft.com/office/powerpoint/2010/main" val="2415668880"/>
              </p:ext>
            </p:extLst>
          </p:nvPr>
        </p:nvGraphicFramePr>
        <p:xfrm>
          <a:off x="2290308" y="2018983"/>
          <a:ext cx="1138237" cy="1189037"/>
        </p:xfrm>
        <a:graphic>
          <a:graphicData uri="http://schemas.openxmlformats.org/presentationml/2006/ole">
            <mc:AlternateContent xmlns:mc="http://schemas.openxmlformats.org/markup-compatibility/2006">
              <mc:Choice xmlns:v="urn:schemas-microsoft-com:vml" Requires="v">
                <p:oleObj name="Equation" r:id="rId5" imgW="571320" imgH="596880" progId="Equation.DSMT4">
                  <p:embed/>
                </p:oleObj>
              </mc:Choice>
              <mc:Fallback>
                <p:oleObj name="Equation" r:id="rId5" imgW="571320" imgH="596880" progId="Equation.DSMT4">
                  <p:embed/>
                  <p:pic>
                    <p:nvPicPr>
                      <p:cNvPr id="8" name="Object 7">
                        <a:extLst>
                          <a:ext uri="{FF2B5EF4-FFF2-40B4-BE49-F238E27FC236}">
                            <a16:creationId xmlns:a16="http://schemas.microsoft.com/office/drawing/2014/main" id="{35637865-D554-46BF-A1D3-C715C243447A}"/>
                          </a:ext>
                        </a:extLst>
                      </p:cNvPr>
                      <p:cNvPicPr/>
                      <p:nvPr/>
                    </p:nvPicPr>
                    <p:blipFill>
                      <a:blip r:embed="rId6"/>
                      <a:stretch>
                        <a:fillRect/>
                      </a:stretch>
                    </p:blipFill>
                    <p:spPr>
                      <a:xfrm>
                        <a:off x="2290308" y="2018983"/>
                        <a:ext cx="1138237" cy="1189037"/>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39F49937-4F55-41AE-BF79-03824982CF6D}"/>
              </a:ext>
            </a:extLst>
          </p:cNvPr>
          <p:cNvGraphicFramePr>
            <a:graphicFrameLocks noChangeAspect="1"/>
          </p:cNvGraphicFramePr>
          <p:nvPr>
            <p:extLst>
              <p:ext uri="{D42A27DB-BD31-4B8C-83A1-F6EECF244321}">
                <p14:modId xmlns:p14="http://schemas.microsoft.com/office/powerpoint/2010/main" val="1929475917"/>
              </p:ext>
            </p:extLst>
          </p:nvPr>
        </p:nvGraphicFramePr>
        <p:xfrm>
          <a:off x="4036107" y="2019300"/>
          <a:ext cx="1187450" cy="1189038"/>
        </p:xfrm>
        <a:graphic>
          <a:graphicData uri="http://schemas.openxmlformats.org/presentationml/2006/ole">
            <mc:AlternateContent xmlns:mc="http://schemas.openxmlformats.org/markup-compatibility/2006">
              <mc:Choice xmlns:v="urn:schemas-microsoft-com:vml" Requires="v">
                <p:oleObj name="Equation" r:id="rId7" imgW="596880" imgH="596880" progId="Equation.DSMT4">
                  <p:embed/>
                </p:oleObj>
              </mc:Choice>
              <mc:Fallback>
                <p:oleObj name="Equation" r:id="rId7" imgW="596880" imgH="596880" progId="Equation.DSMT4">
                  <p:embed/>
                  <p:pic>
                    <p:nvPicPr>
                      <p:cNvPr id="8" name="Object 7">
                        <a:extLst>
                          <a:ext uri="{FF2B5EF4-FFF2-40B4-BE49-F238E27FC236}">
                            <a16:creationId xmlns:a16="http://schemas.microsoft.com/office/drawing/2014/main" id="{35637865-D554-46BF-A1D3-C715C243447A}"/>
                          </a:ext>
                        </a:extLst>
                      </p:cNvPr>
                      <p:cNvPicPr/>
                      <p:nvPr/>
                    </p:nvPicPr>
                    <p:blipFill>
                      <a:blip r:embed="rId8"/>
                      <a:stretch>
                        <a:fillRect/>
                      </a:stretch>
                    </p:blipFill>
                    <p:spPr>
                      <a:xfrm>
                        <a:off x="4036107" y="2019300"/>
                        <a:ext cx="1187450" cy="1189038"/>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243794E1-FE5A-4E47-85A5-20FBB01BA1E9}"/>
              </a:ext>
            </a:extLst>
          </p:cNvPr>
          <p:cNvGraphicFramePr>
            <a:graphicFrameLocks noChangeAspect="1"/>
          </p:cNvGraphicFramePr>
          <p:nvPr>
            <p:extLst>
              <p:ext uri="{D42A27DB-BD31-4B8C-83A1-F6EECF244321}">
                <p14:modId xmlns:p14="http://schemas.microsoft.com/office/powerpoint/2010/main" val="495926884"/>
              </p:ext>
            </p:extLst>
          </p:nvPr>
        </p:nvGraphicFramePr>
        <p:xfrm>
          <a:off x="3046709" y="3368788"/>
          <a:ext cx="1749743" cy="862648"/>
        </p:xfrm>
        <a:graphic>
          <a:graphicData uri="http://schemas.openxmlformats.org/presentationml/2006/ole">
            <mc:AlternateContent xmlns:mc="http://schemas.openxmlformats.org/markup-compatibility/2006">
              <mc:Choice xmlns:v="urn:schemas-microsoft-com:vml" Requires="v">
                <p:oleObj name="Equation" r:id="rId9" imgW="799920" imgH="393480" progId="Equation.DSMT4">
                  <p:embed/>
                </p:oleObj>
              </mc:Choice>
              <mc:Fallback>
                <p:oleObj name="Equation" r:id="rId9" imgW="799920" imgH="393480" progId="Equation.DSMT4">
                  <p:embed/>
                  <p:pic>
                    <p:nvPicPr>
                      <p:cNvPr id="9" name="Object 8">
                        <a:extLst>
                          <a:ext uri="{FF2B5EF4-FFF2-40B4-BE49-F238E27FC236}">
                            <a16:creationId xmlns:a16="http://schemas.microsoft.com/office/drawing/2014/main" id="{39F49937-4F55-41AE-BF79-03824982CF6D}"/>
                          </a:ext>
                        </a:extLst>
                      </p:cNvPr>
                      <p:cNvPicPr/>
                      <p:nvPr/>
                    </p:nvPicPr>
                    <p:blipFill>
                      <a:blip r:embed="rId10"/>
                      <a:stretch>
                        <a:fillRect/>
                      </a:stretch>
                    </p:blipFill>
                    <p:spPr>
                      <a:xfrm>
                        <a:off x="3046709" y="3368788"/>
                        <a:ext cx="1749743" cy="862648"/>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4FA5B2E2-E7DE-45A8-864C-40BDA5B75041}"/>
              </a:ext>
            </a:extLst>
          </p:cNvPr>
          <p:cNvGraphicFramePr>
            <a:graphicFrameLocks noChangeAspect="1"/>
          </p:cNvGraphicFramePr>
          <p:nvPr>
            <p:extLst>
              <p:ext uri="{D42A27DB-BD31-4B8C-83A1-F6EECF244321}">
                <p14:modId xmlns:p14="http://schemas.microsoft.com/office/powerpoint/2010/main" val="3681122623"/>
              </p:ext>
            </p:extLst>
          </p:nvPr>
        </p:nvGraphicFramePr>
        <p:xfrm>
          <a:off x="2885553" y="5075964"/>
          <a:ext cx="388937" cy="415925"/>
        </p:xfrm>
        <a:graphic>
          <a:graphicData uri="http://schemas.openxmlformats.org/presentationml/2006/ole">
            <mc:AlternateContent xmlns:mc="http://schemas.openxmlformats.org/markup-compatibility/2006">
              <mc:Choice xmlns:v="urn:schemas-microsoft-com:vml" Requires="v">
                <p:oleObj name="Equation" r:id="rId11" imgW="177480" imgH="190440" progId="Equation.DSMT4">
                  <p:embed/>
                </p:oleObj>
              </mc:Choice>
              <mc:Fallback>
                <p:oleObj name="Equation" r:id="rId11" imgW="177480" imgH="190440" progId="Equation.DSMT4">
                  <p:embed/>
                  <p:pic>
                    <p:nvPicPr>
                      <p:cNvPr id="10" name="Object 9">
                        <a:extLst>
                          <a:ext uri="{FF2B5EF4-FFF2-40B4-BE49-F238E27FC236}">
                            <a16:creationId xmlns:a16="http://schemas.microsoft.com/office/drawing/2014/main" id="{243794E1-FE5A-4E47-85A5-20FBB01BA1E9}"/>
                          </a:ext>
                        </a:extLst>
                      </p:cNvPr>
                      <p:cNvPicPr/>
                      <p:nvPr/>
                    </p:nvPicPr>
                    <p:blipFill>
                      <a:blip r:embed="rId12"/>
                      <a:stretch>
                        <a:fillRect/>
                      </a:stretch>
                    </p:blipFill>
                    <p:spPr>
                      <a:xfrm>
                        <a:off x="2885553" y="5075964"/>
                        <a:ext cx="388937" cy="41592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8832A887-AD28-4D26-8CB5-3063819217D5}"/>
              </a:ext>
            </a:extLst>
          </p:cNvPr>
          <p:cNvPicPr>
            <a:picLocks noChangeAspect="1"/>
          </p:cNvPicPr>
          <p:nvPr>
            <a:audioFile r:link="rId3"/>
            <p:extLst>
              <p:ext uri="{DAA4B4D4-6D71-4841-9C94-3DE7FCFB9230}">
                <p14:media xmlns:p14="http://schemas.microsoft.com/office/powerpoint/2010/main" r:embed="rId2"/>
              </p:ext>
            </p:extLst>
          </p:nvPr>
        </p:nvPicPr>
        <p:blipFill>
          <a:blip r:embed="rId13"/>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09262828"/>
      </p:ext>
    </p:extLst>
  </p:cSld>
  <p:clrMapOvr>
    <a:masterClrMapping/>
  </p:clrMapOvr>
  <mc:AlternateContent xmlns:mc="http://schemas.openxmlformats.org/markup-compatibility/2006">
    <mc:Choice xmlns:p14="http://schemas.microsoft.com/office/powerpoint/2010/main" Requires="p14">
      <p:transition spd="slow" p14:dur="2000" advTm="80545"/>
    </mc:Choice>
    <mc:Fallback>
      <p:transition spd="slow" advTm="805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7|8.5|16.5|4.9|25.5"/>
</p:tagLst>
</file>

<file path=ppt/tags/tag10.xml><?xml version="1.0" encoding="utf-8"?>
<p:tagLst xmlns:a="http://schemas.openxmlformats.org/drawingml/2006/main" xmlns:r="http://schemas.openxmlformats.org/officeDocument/2006/relationships" xmlns:p="http://schemas.openxmlformats.org/presentationml/2006/main">
  <p:tag name="TIMING" val="|22.3|45.8|17.4"/>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7.4|13.5|12.1|10.6"/>
</p:tagLst>
</file>

<file path=ppt/tags/tag3.xml><?xml version="1.0" encoding="utf-8"?>
<p:tagLst xmlns:a="http://schemas.openxmlformats.org/drawingml/2006/main" xmlns:r="http://schemas.openxmlformats.org/officeDocument/2006/relationships" xmlns:p="http://schemas.openxmlformats.org/presentationml/2006/main">
  <p:tag name="TIMING" val="|5.6|28|45.3|20.4|19.7"/>
</p:tagLst>
</file>

<file path=ppt/tags/tag4.xml><?xml version="1.0" encoding="utf-8"?>
<p:tagLst xmlns:a="http://schemas.openxmlformats.org/drawingml/2006/main" xmlns:r="http://schemas.openxmlformats.org/officeDocument/2006/relationships" xmlns:p="http://schemas.openxmlformats.org/presentationml/2006/main">
  <p:tag name="TIMING" val="|34.8"/>
</p:tagLst>
</file>

<file path=ppt/tags/tag5.xml><?xml version="1.0" encoding="utf-8"?>
<p:tagLst xmlns:a="http://schemas.openxmlformats.org/drawingml/2006/main" xmlns:r="http://schemas.openxmlformats.org/officeDocument/2006/relationships" xmlns:p="http://schemas.openxmlformats.org/presentationml/2006/main">
  <p:tag name="TIMING" val="|5.5|12.1"/>
</p:tagLst>
</file>

<file path=ppt/tags/tag6.xml><?xml version="1.0" encoding="utf-8"?>
<p:tagLst xmlns:a="http://schemas.openxmlformats.org/drawingml/2006/main" xmlns:r="http://schemas.openxmlformats.org/officeDocument/2006/relationships" xmlns:p="http://schemas.openxmlformats.org/presentationml/2006/main">
  <p:tag name="TIMING" val="|7.6|7.3|8.1|11.9|5.7|9.1"/>
</p:tagLst>
</file>

<file path=ppt/tags/tag7.xml><?xml version="1.0" encoding="utf-8"?>
<p:tagLst xmlns:a="http://schemas.openxmlformats.org/drawingml/2006/main" xmlns:r="http://schemas.openxmlformats.org/officeDocument/2006/relationships" xmlns:p="http://schemas.openxmlformats.org/presentationml/2006/main">
  <p:tag name="TIMING" val="|6.8|36|7.8|17.3"/>
</p:tagLst>
</file>

<file path=ppt/tags/tag8.xml><?xml version="1.0" encoding="utf-8"?>
<p:tagLst xmlns:a="http://schemas.openxmlformats.org/drawingml/2006/main" xmlns:r="http://schemas.openxmlformats.org/officeDocument/2006/relationships" xmlns:p="http://schemas.openxmlformats.org/presentationml/2006/main">
  <p:tag name="TIMING" val="|46.9"/>
</p:tagLst>
</file>

<file path=ppt/tags/tag9.xml><?xml version="1.0" encoding="utf-8"?>
<p:tagLst xmlns:a="http://schemas.openxmlformats.org/drawingml/2006/main" xmlns:r="http://schemas.openxmlformats.org/officeDocument/2006/relationships" xmlns:p="http://schemas.openxmlformats.org/presentationml/2006/main">
  <p:tag name="TIMING" val="|3.2|8|10|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50830</TotalTime>
  <Words>1036</Words>
  <Application>Microsoft Office PowerPoint</Application>
  <PresentationFormat>On-screen Show (4:3)</PresentationFormat>
  <Paragraphs>142</Paragraphs>
  <Slides>17</Slides>
  <Notes>0</Notes>
  <HiddenSlides>0</HiddenSlides>
  <MMClips>17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17</vt:i4>
      </vt:variant>
    </vt:vector>
  </HeadingPairs>
  <TitlesOfParts>
    <vt:vector size="29" baseType="lpstr">
      <vt:lpstr>Arial</vt:lpstr>
      <vt:lpstr>Bookman Old Style</vt:lpstr>
      <vt:lpstr>Calibri</vt:lpstr>
      <vt:lpstr>Cambria</vt:lpstr>
      <vt:lpstr>Consolas</vt:lpstr>
      <vt:lpstr>Constantia</vt:lpstr>
      <vt:lpstr>Georgia</vt:lpstr>
      <vt:lpstr>Symbol</vt:lpstr>
      <vt:lpstr>Times New Roman</vt:lpstr>
      <vt:lpstr>Office Theme</vt:lpstr>
      <vt:lpstr>MathType 6.0 Equation</vt:lpstr>
      <vt:lpstr>Equation</vt:lpstr>
      <vt:lpstr>7.6 The equations of a line</vt:lpstr>
      <vt:lpstr>Introduction</vt:lpstr>
      <vt:lpstr>Equation of a plane</vt:lpstr>
      <vt:lpstr>Equations of a line</vt:lpstr>
      <vt:lpstr>Parallel or equal planes</vt:lpstr>
      <vt:lpstr>Non-parallel planes</vt:lpstr>
      <vt:lpstr>Ideal vector representation</vt:lpstr>
      <vt:lpstr>Vector representation of a line</vt:lpstr>
      <vt:lpstr>Vector representation of a line</vt:lpstr>
      <vt:lpstr>Vector representation of a line</vt:lpstr>
      <vt:lpstr>Vector representation of a line</vt:lpstr>
      <vt:lpstr>Algorithmic versus algebraic solutions</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Harder</cp:lastModifiedBy>
  <cp:revision>1221</cp:revision>
  <dcterms:created xsi:type="dcterms:W3CDTF">2020-04-30T19:27:29Z</dcterms:created>
  <dcterms:modified xsi:type="dcterms:W3CDTF">2021-07-28T21:37:44Z</dcterms:modified>
</cp:coreProperties>
</file>